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81" r:id="rId2"/>
    <p:sldMasterId id="2147483785" r:id="rId3"/>
  </p:sldMasterIdLst>
  <p:notesMasterIdLst>
    <p:notesMasterId r:id="rId21"/>
  </p:notesMasterIdLst>
  <p:handoutMasterIdLst>
    <p:handoutMasterId r:id="rId22"/>
  </p:handoutMasterIdLst>
  <p:sldIdLst>
    <p:sldId id="256" r:id="rId4"/>
    <p:sldId id="1039" r:id="rId5"/>
    <p:sldId id="1117" r:id="rId6"/>
    <p:sldId id="1111" r:id="rId7"/>
    <p:sldId id="1049" r:id="rId8"/>
    <p:sldId id="994" r:id="rId9"/>
    <p:sldId id="1050" r:id="rId10"/>
    <p:sldId id="992" r:id="rId11"/>
    <p:sldId id="1047" r:id="rId12"/>
    <p:sldId id="1048" r:id="rId13"/>
    <p:sldId id="943" r:id="rId14"/>
    <p:sldId id="945" r:id="rId15"/>
    <p:sldId id="946" r:id="rId16"/>
    <p:sldId id="1051" r:id="rId17"/>
    <p:sldId id="1052" r:id="rId18"/>
    <p:sldId id="1038" r:id="rId19"/>
    <p:sldId id="1127" r:id="rId20"/>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999999"/>
    <a:srgbClr val="FF0000"/>
    <a:srgbClr val="00195A"/>
    <a:srgbClr val="0F46A7"/>
    <a:srgbClr val="970A82"/>
    <a:srgbClr val="FF3399"/>
    <a:srgbClr val="FFFFFF"/>
    <a:srgbClr val="FEE3A1"/>
    <a:srgbClr val="FFF1D0"/>
    <a:srgbClr val="FFF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93" autoAdjust="0"/>
    <p:restoredTop sz="94643" autoAdjust="0"/>
  </p:normalViewPr>
  <p:slideViewPr>
    <p:cSldViewPr snapToGrid="0" showGuides="1">
      <p:cViewPr varScale="1">
        <p:scale>
          <a:sx n="128" d="100"/>
          <a:sy n="128" d="100"/>
        </p:scale>
        <p:origin x="456" y="176"/>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6.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hyperlink" Target="https://www.youtube.com/user/SAP" TargetMode="External"/><Relationship Id="rId12" Type="http://schemas.openxmlformats.org/officeDocument/2006/relationships/image" Target="../media/image7.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6.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0.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1.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13.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0.png"/><Relationship Id="rId3" Type="http://schemas.openxmlformats.org/officeDocument/2006/relationships/hyperlink" Target="http://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1.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13.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1626188"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3" name="Title"/>
          <p:cNvSpPr>
            <a:spLocks noGrp="1"/>
          </p:cNvSpPr>
          <p:nvPr>
            <p:ph type="title" hasCustomPrompt="1"/>
          </p:nvPr>
        </p:nvSpPr>
        <p:spPr>
          <a:xfrm>
            <a:off x="288000" y="4024430"/>
            <a:ext cx="11626188"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dirty="0"/>
              <a:t>Click to insert title image or illustration</a:t>
            </a:r>
          </a:p>
        </p:txBody>
      </p:sp>
      <p:pic>
        <p:nvPicPr>
          <p:cNvPr id="7" name="Picture 6">
            <a:extLst>
              <a:ext uri="{FF2B5EF4-FFF2-40B4-BE49-F238E27FC236}">
                <a16:creationId xmlns:a16="http://schemas.microsoft.com/office/drawing/2014/main" id="{AB402417-655B-465E-BB65-D6F1C4FC0E78}"/>
              </a:ext>
            </a:extLst>
          </p:cNvPr>
          <p:cNvPicPr>
            <a:picLocks noChangeAspect="1"/>
          </p:cNvPicPr>
          <p:nvPr userDrawn="1"/>
        </p:nvPicPr>
        <p:blipFill>
          <a:blip r:embed="rId3"/>
          <a:stretch>
            <a:fillRect/>
          </a:stretch>
        </p:blipFill>
        <p:spPr>
          <a:xfrm>
            <a:off x="288000" y="3701104"/>
            <a:ext cx="1909210" cy="144000"/>
          </a:xfrm>
          <a:prstGeom prst="rect">
            <a:avLst/>
          </a:prstGeom>
        </p:spPr>
      </p:pic>
    </p:spTree>
    <p:extLst>
      <p:ext uri="{BB962C8B-B14F-4D97-AF65-F5344CB8AC3E}">
        <p14:creationId xmlns:p14="http://schemas.microsoft.com/office/powerpoint/2010/main" val="24527176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81"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342503FE-3A2C-4E20-8BE4-DBDA5B3FD054}"/>
              </a:ext>
            </a:extLst>
          </p:cNvPr>
          <p:cNvPicPr>
            <a:picLocks noChangeAspect="1"/>
          </p:cNvPicPr>
          <p:nvPr userDrawn="1"/>
        </p:nvPicPr>
        <p:blipFill>
          <a:blip r:embed="rId2"/>
          <a:stretch>
            <a:fillRect/>
          </a:stretch>
        </p:blipFill>
        <p:spPr>
          <a:xfrm>
            <a:off x="9950552" y="6217668"/>
            <a:ext cx="1963636" cy="360000"/>
          </a:xfrm>
          <a:prstGeom prst="rect">
            <a:avLst/>
          </a:prstGeom>
        </p:spPr>
      </p:pic>
      <p:pic>
        <p:nvPicPr>
          <p:cNvPr id="7" name="Picture 6">
            <a:extLst>
              <a:ext uri="{FF2B5EF4-FFF2-40B4-BE49-F238E27FC236}">
                <a16:creationId xmlns:a16="http://schemas.microsoft.com/office/drawing/2014/main" id="{92D1DF11-2F51-4F19-8E14-8CE834C7DE02}"/>
              </a:ext>
            </a:extLst>
          </p:cNvPr>
          <p:cNvPicPr>
            <a:picLocks noChangeAspect="1"/>
          </p:cNvPicPr>
          <p:nvPr userDrawn="1"/>
        </p:nvPicPr>
        <p:blipFill>
          <a:blip r:embed="rId3"/>
          <a:stretch>
            <a:fillRect/>
          </a:stretch>
        </p:blipFill>
        <p:spPr>
          <a:xfrm>
            <a:off x="288000" y="1933380"/>
            <a:ext cx="1909210" cy="144000"/>
          </a:xfrm>
          <a:prstGeom prst="rect">
            <a:avLst/>
          </a:prstGeom>
        </p:spPr>
      </p:pic>
    </p:spTree>
    <p:extLst>
      <p:ext uri="{BB962C8B-B14F-4D97-AF65-F5344CB8AC3E}">
        <p14:creationId xmlns:p14="http://schemas.microsoft.com/office/powerpoint/2010/main" val="19824106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7507"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pic>
        <p:nvPicPr>
          <p:cNvPr id="6" name="Picture 5">
            <a:extLst>
              <a:ext uri="{FF2B5EF4-FFF2-40B4-BE49-F238E27FC236}">
                <a16:creationId xmlns:a16="http://schemas.microsoft.com/office/drawing/2014/main" id="{F3CCD44C-0B4C-4962-AAB7-294A2FB49814}"/>
              </a:ext>
            </a:extLst>
          </p:cNvPr>
          <p:cNvPicPr>
            <a:picLocks noChangeAspect="1"/>
          </p:cNvPicPr>
          <p:nvPr userDrawn="1"/>
        </p:nvPicPr>
        <p:blipFill>
          <a:blip r:embed="rId3"/>
          <a:stretch>
            <a:fillRect/>
          </a:stretch>
        </p:blipFill>
        <p:spPr>
          <a:xfrm>
            <a:off x="504000" y="507365"/>
            <a:ext cx="1909210" cy="144000"/>
          </a:xfrm>
          <a:prstGeom prst="rect">
            <a:avLst/>
          </a:prstGeom>
        </p:spPr>
      </p:pic>
    </p:spTree>
    <p:extLst>
      <p:ext uri="{BB962C8B-B14F-4D97-AF65-F5344CB8AC3E}">
        <p14:creationId xmlns:p14="http://schemas.microsoft.com/office/powerpoint/2010/main" val="78109031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25"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26"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4"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5"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7"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2"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pic>
        <p:nvPicPr>
          <p:cNvPr id="10" name="Picture 9">
            <a:extLst>
              <a:ext uri="{FF2B5EF4-FFF2-40B4-BE49-F238E27FC236}">
                <a16:creationId xmlns:a16="http://schemas.microsoft.com/office/drawing/2014/main" id="{7D45FBE9-CDDF-4989-8AD8-77BE0D99ADD1}"/>
              </a:ext>
            </a:extLst>
          </p:cNvPr>
          <p:cNvPicPr>
            <a:picLocks noChangeAspect="1"/>
          </p:cNvPicPr>
          <p:nvPr userDrawn="1"/>
        </p:nvPicPr>
        <p:blipFill>
          <a:blip r:embed="rId13"/>
          <a:stretch>
            <a:fillRect/>
          </a:stretch>
        </p:blipFill>
        <p:spPr>
          <a:xfrm>
            <a:off x="504000" y="507365"/>
            <a:ext cx="1909210" cy="144000"/>
          </a:xfrm>
          <a:prstGeom prst="rect">
            <a:avLst/>
          </a:prstGeom>
        </p:spPr>
      </p:pic>
    </p:spTree>
    <p:extLst>
      <p:ext uri="{BB962C8B-B14F-4D97-AF65-F5344CB8AC3E}">
        <p14:creationId xmlns:p14="http://schemas.microsoft.com/office/powerpoint/2010/main" val="451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6"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26"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12"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3"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4"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5"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3"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pic>
        <p:nvPicPr>
          <p:cNvPr id="10" name="Picture 9">
            <a:extLst>
              <a:ext uri="{FF2B5EF4-FFF2-40B4-BE49-F238E27FC236}">
                <a16:creationId xmlns:a16="http://schemas.microsoft.com/office/drawing/2014/main" id="{6BBA7F0B-21BC-4907-8687-C77F20232654}"/>
              </a:ext>
            </a:extLst>
          </p:cNvPr>
          <p:cNvPicPr>
            <a:picLocks noChangeAspect="1"/>
          </p:cNvPicPr>
          <p:nvPr userDrawn="1"/>
        </p:nvPicPr>
        <p:blipFill>
          <a:blip r:embed="rId13"/>
          <a:stretch>
            <a:fillRect/>
          </a:stretch>
        </p:blipFill>
        <p:spPr>
          <a:xfrm>
            <a:off x="504000" y="507365"/>
            <a:ext cx="1909210" cy="144000"/>
          </a:xfrm>
          <a:prstGeom prst="rect">
            <a:avLst/>
          </a:prstGeom>
        </p:spPr>
      </p:pic>
    </p:spTree>
    <p:extLst>
      <p:ext uri="{BB962C8B-B14F-4D97-AF65-F5344CB8AC3E}">
        <p14:creationId xmlns:p14="http://schemas.microsoft.com/office/powerpoint/2010/main" val="191186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9813951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54110005"/>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226739806"/>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3" name="Title"/>
          <p:cNvSpPr>
            <a:spLocks noGrp="1"/>
          </p:cNvSpPr>
          <p:nvPr>
            <p:ph type="title" hasCustomPrompt="1"/>
          </p:nvPr>
        </p:nvSpPr>
        <p:spPr>
          <a:xfrm>
            <a:off x="288000" y="4024430"/>
            <a:ext cx="11628000"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dirty="0"/>
              <a:t>Click to insert title image or illustration</a:t>
            </a:r>
          </a:p>
        </p:txBody>
      </p:sp>
      <p:pic>
        <p:nvPicPr>
          <p:cNvPr id="7" name="Picture 6">
            <a:extLst>
              <a:ext uri="{FF2B5EF4-FFF2-40B4-BE49-F238E27FC236}">
                <a16:creationId xmlns:a16="http://schemas.microsoft.com/office/drawing/2014/main" id="{143A5F82-40AF-44B9-B743-F38DF6874B8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88000" y="3701104"/>
            <a:ext cx="1909210" cy="144000"/>
          </a:xfrm>
          <a:prstGeom prst="rect">
            <a:avLst/>
          </a:prstGeom>
        </p:spPr>
      </p:pic>
    </p:spTree>
    <p:extLst>
      <p:ext uri="{BB962C8B-B14F-4D97-AF65-F5344CB8AC3E}">
        <p14:creationId xmlns:p14="http://schemas.microsoft.com/office/powerpoint/2010/main" val="660602239"/>
      </p:ext>
    </p:extLst>
  </p:cSld>
  <p:clrMapOvr>
    <a:masterClrMapping/>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6F2859FE-B410-4A33-8F65-BF8D846379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50552" y="6217668"/>
            <a:ext cx="1963636" cy="360000"/>
          </a:xfrm>
          <a:prstGeom prst="rect">
            <a:avLst/>
          </a:prstGeom>
        </p:spPr>
      </p:pic>
      <p:pic>
        <p:nvPicPr>
          <p:cNvPr id="7" name="Picture 6">
            <a:extLst>
              <a:ext uri="{FF2B5EF4-FFF2-40B4-BE49-F238E27FC236}">
                <a16:creationId xmlns:a16="http://schemas.microsoft.com/office/drawing/2014/main" id="{C207C591-5C0B-41EC-93B9-FA3ABC9239C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88000" y="1933380"/>
            <a:ext cx="1909210" cy="144000"/>
          </a:xfrm>
          <a:prstGeom prst="rect">
            <a:avLst/>
          </a:prstGeom>
        </p:spPr>
      </p:pic>
    </p:spTree>
    <p:extLst>
      <p:ext uri="{BB962C8B-B14F-4D97-AF65-F5344CB8AC3E}">
        <p14:creationId xmlns:p14="http://schemas.microsoft.com/office/powerpoint/2010/main" val="1819678936"/>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7506">
          <p15:clr>
            <a:srgbClr val="FBAE40"/>
          </p15:clr>
        </p15:guide>
        <p15:guide id="7" orient="horz" pos="414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Picture 9">
            <a:extLst>
              <a:ext uri="{FF2B5EF4-FFF2-40B4-BE49-F238E27FC236}">
                <a16:creationId xmlns:a16="http://schemas.microsoft.com/office/drawing/2014/main" id="{37FDAED4-F16A-4BB8-AAF0-F9FB459469D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88000" y="1933380"/>
            <a:ext cx="1909210" cy="144000"/>
          </a:xfrm>
          <a:prstGeom prst="rect">
            <a:avLst/>
          </a:prstGeom>
        </p:spPr>
      </p:pic>
    </p:spTree>
    <p:extLst>
      <p:ext uri="{BB962C8B-B14F-4D97-AF65-F5344CB8AC3E}">
        <p14:creationId xmlns:p14="http://schemas.microsoft.com/office/powerpoint/2010/main" val="1849831416"/>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Picture 8">
            <a:extLst>
              <a:ext uri="{FF2B5EF4-FFF2-40B4-BE49-F238E27FC236}">
                <a16:creationId xmlns:a16="http://schemas.microsoft.com/office/drawing/2014/main" id="{A23ECD7B-29B4-4CE8-ABB3-F13B2E6AD53A}"/>
              </a:ext>
            </a:extLst>
          </p:cNvPr>
          <p:cNvPicPr>
            <a:picLocks noChangeAspect="1"/>
          </p:cNvPicPr>
          <p:nvPr userDrawn="1"/>
        </p:nvPicPr>
        <p:blipFill>
          <a:blip r:embed="rId3"/>
          <a:stretch>
            <a:fillRect/>
          </a:stretch>
        </p:blipFill>
        <p:spPr>
          <a:xfrm>
            <a:off x="288000" y="1933380"/>
            <a:ext cx="1909210" cy="144000"/>
          </a:xfrm>
          <a:prstGeom prst="rect">
            <a:avLst/>
          </a:prstGeom>
        </p:spPr>
      </p:pic>
    </p:spTree>
    <p:extLst>
      <p:ext uri="{BB962C8B-B14F-4D97-AF65-F5344CB8AC3E}">
        <p14:creationId xmlns:p14="http://schemas.microsoft.com/office/powerpoint/2010/main" val="30480462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01765545"/>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14529279"/>
      </p:ext>
    </p:extLst>
  </p:cSld>
  <p:clrMapOvr>
    <a:masterClrMapping/>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812706770"/>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20359411"/>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rgbClr val="00195A"/>
        </a:solidFill>
        <a:effectLst/>
      </p:bgPr>
    </p:bg>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7842502"/>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72970628"/>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 blue">
    <p:bg>
      <p:bgPr>
        <a:solidFill>
          <a:srgbClr val="00195A"/>
        </a:solidFill>
        <a:effectLst/>
      </p:bgPr>
    </p:bg>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211402948"/>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565950225"/>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82682633"/>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636933623"/>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88461468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655168395"/>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1319891492"/>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rgbClr val="00195A"/>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1967154381"/>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74654968"/>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51121714"/>
      </p:ext>
    </p:extLst>
  </p:cSld>
  <p:clrMapOvr>
    <a:masterClrMapping/>
  </p:clrMapOvr>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768975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60246598"/>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99220586"/>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9046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Picture 4">
            <a:extLst>
              <a:ext uri="{FF2B5EF4-FFF2-40B4-BE49-F238E27FC236}">
                <a16:creationId xmlns:a16="http://schemas.microsoft.com/office/drawing/2014/main" id="{612D9C02-4EFE-4A9A-8517-28545011B8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4000" y="507365"/>
            <a:ext cx="1909210" cy="144000"/>
          </a:xfrm>
          <a:prstGeom prst="rect">
            <a:avLst/>
          </a:prstGeom>
        </p:spPr>
      </p:pic>
    </p:spTree>
    <p:extLst>
      <p:ext uri="{BB962C8B-B14F-4D97-AF65-F5344CB8AC3E}">
        <p14:creationId xmlns:p14="http://schemas.microsoft.com/office/powerpoint/2010/main" val="1130812400"/>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descr="Linkedin icon " title="Linkedin icon ">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73143" y="1751480"/>
            <a:ext cx="363600" cy="363600"/>
          </a:xfrm>
          <a:prstGeom prst="ellipse">
            <a:avLst/>
          </a:prstGeom>
        </p:spPr>
      </p:pic>
      <p:pic>
        <p:nvPicPr>
          <p:cNvPr id="14" name="YouTube icon with link">
            <a:hlinkClick r:id="rId7"/>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1682827" y="1751480"/>
            <a:ext cx="364501" cy="363600"/>
          </a:xfrm>
          <a:prstGeom prst="ellipse">
            <a:avLst/>
          </a:prstGeom>
        </p:spPr>
      </p:pic>
      <p:pic>
        <p:nvPicPr>
          <p:cNvPr id="15" name="Twitter icon with link" descr="Twitter icon" title="Twitter icon">
            <a:hlinkClick r:id="rId9"/>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3412" y="1751480"/>
            <a:ext cx="363600" cy="363600"/>
          </a:xfrm>
          <a:prstGeom prst="ellipse">
            <a:avLst/>
          </a:prstGeom>
        </p:spPr>
      </p:pic>
      <p:pic>
        <p:nvPicPr>
          <p:cNvPr id="16" name="Facebook icon with link">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3997" y="1751480"/>
            <a:ext cx="363600" cy="363600"/>
          </a:xfrm>
          <a:prstGeom prst="rect">
            <a:avLst/>
          </a:prstGeom>
        </p:spPr>
      </p:pic>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pic>
        <p:nvPicPr>
          <p:cNvPr id="10" name="Picture 9">
            <a:extLst>
              <a:ext uri="{FF2B5EF4-FFF2-40B4-BE49-F238E27FC236}">
                <a16:creationId xmlns:a16="http://schemas.microsoft.com/office/drawing/2014/main" id="{3B1CC99E-855C-4FE3-8723-E4B407D1F201}"/>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504000" y="507365"/>
            <a:ext cx="1909210" cy="144000"/>
          </a:xfrm>
          <a:prstGeom prst="rect">
            <a:avLst/>
          </a:prstGeom>
        </p:spPr>
      </p:pic>
    </p:spTree>
    <p:extLst>
      <p:ext uri="{BB962C8B-B14F-4D97-AF65-F5344CB8AC3E}">
        <p14:creationId xmlns:p14="http://schemas.microsoft.com/office/powerpoint/2010/main" val="153909261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www.sap.com/corporate/de/legal/copyright.html</a:t>
            </a:r>
            <a:r>
              <a:rPr lang="de-DE" sz="800" kern="1200" noProof="0" dirty="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2" name="Linkedin icon with link" descr="Linkedin icon " title="Linkedin icon ">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73143" y="1751480"/>
            <a:ext cx="363600" cy="363600"/>
          </a:xfrm>
          <a:prstGeom prst="ellipse">
            <a:avLst/>
          </a:prstGeom>
        </p:spPr>
      </p:pic>
      <p:pic>
        <p:nvPicPr>
          <p:cNvPr id="13" name="YouTube icon with link">
            <a:hlinkClick r:id="rId7"/>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1682827" y="1751480"/>
            <a:ext cx="364501" cy="363600"/>
          </a:xfrm>
          <a:prstGeom prst="ellipse">
            <a:avLst/>
          </a:prstGeom>
        </p:spPr>
      </p:pic>
      <p:pic>
        <p:nvPicPr>
          <p:cNvPr id="14" name="Twitter icon with link" descr="Twitter icon" title="Twitter icon">
            <a:hlinkClick r:id="rId9"/>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3412" y="1751480"/>
            <a:ext cx="363600" cy="363600"/>
          </a:xfrm>
          <a:prstGeom prst="ellipse">
            <a:avLst/>
          </a:prstGeom>
        </p:spPr>
      </p:pic>
      <p:pic>
        <p:nvPicPr>
          <p:cNvPr id="15" name="Facebook icon with link">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3997" y="1751480"/>
            <a:ext cx="363600" cy="363600"/>
          </a:xfrm>
          <a:prstGeom prst="rect">
            <a:avLst/>
          </a:prstGeom>
        </p:spPr>
      </p:pic>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pic>
        <p:nvPicPr>
          <p:cNvPr id="10" name="Picture 9">
            <a:extLst>
              <a:ext uri="{FF2B5EF4-FFF2-40B4-BE49-F238E27FC236}">
                <a16:creationId xmlns:a16="http://schemas.microsoft.com/office/drawing/2014/main" id="{23A02CFE-5655-41D8-A122-BC7D047F4B7E}"/>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504000" y="507365"/>
            <a:ext cx="1909210" cy="144000"/>
          </a:xfrm>
          <a:prstGeom prst="rect">
            <a:avLst/>
          </a:prstGeom>
        </p:spPr>
      </p:pic>
    </p:spTree>
    <p:extLst>
      <p:ext uri="{BB962C8B-B14F-4D97-AF65-F5344CB8AC3E}">
        <p14:creationId xmlns:p14="http://schemas.microsoft.com/office/powerpoint/2010/main" val="525554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833729352"/>
      </p:ext>
    </p:extLst>
  </p:cSld>
  <p:clrMap bg1="dk1" tx1="lt1" bg2="dk2" tx2="lt2" accent1="accent1" accent2="accent2" accent3="accent3" accent4="accent4" accent5="accent5" accent6="accent6" hlink="hlink" folHlink="folHlink"/>
  <p:sldLayoutIdLst>
    <p:sldLayoutId id="2147483782" r:id="rId1"/>
    <p:sldLayoutId id="2147483783" r:id="rId2"/>
    <p:sldLayoutId id="2147483784"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440826"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CUSTOMER</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4232586297"/>
      </p:ext>
    </p:extLst>
  </p:cSld>
  <p:clrMap bg1="dk1" tx1="lt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 id="2147483808" r:id="rId23"/>
    <p:sldLayoutId id="2147483809" r:id="rId24"/>
    <p:sldLayoutId id="2147483810" r:id="rId25"/>
    <p:sldLayoutId id="2147483811"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33.xml"/><Relationship Id="rId4" Type="http://schemas.openxmlformats.org/officeDocument/2006/relationships/image" Target="../media/image23.tiff"/></Relationships>
</file>

<file path=ppt/slides/_rels/slide1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tobi-or-not-tobi/" TargetMode="External"/><Relationship Id="rId2" Type="http://schemas.openxmlformats.org/officeDocument/2006/relationships/hyperlink" Target="mailto:tobias.ouwejan@sap.com" TargetMode="Externa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tobi-or-not-tobi/spartacus-bootcamp/tree/master/src/app/features/seo" TargetMode="External"/><Relationship Id="rId2" Type="http://schemas.openxmlformats.org/officeDocument/2006/relationships/hyperlink" Target="https://sap.github.io/cloud-commerce-spartacus-storefront-docs/seo-capabilities/"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33.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hyperlink" Target="http://localhost:4200/electronics-spa/en/USD/login" TargetMode="External"/><Relationship Id="rId2" Type="http://schemas.openxmlformats.org/officeDocument/2006/relationships/hyperlink" Target="http://localhost:4200/electronics-spa/en/USD/" TargetMode="External"/><Relationship Id="rId1" Type="http://schemas.openxmlformats.org/officeDocument/2006/relationships/slideLayout" Target="../slideLayouts/slideLayout8.xml"/><Relationship Id="rId6" Type="http://schemas.openxmlformats.org/officeDocument/2006/relationships/hyperlink" Target="http://localhost:4200/electronics-spa/en/USD/product/TDK/Blank%20Video%20Tapes/2278102/miniDV%20Head%20Cleaner" TargetMode="External"/><Relationship Id="rId5" Type="http://schemas.openxmlformats.org/officeDocument/2006/relationships/hyperlink" Target="http://localhost:4200/electronics-spa/en/USD/product/TDK/Blank%20Video%20Tapes/2278102/" TargetMode="External"/><Relationship Id="rId4" Type="http://schemas.openxmlformats.org/officeDocument/2006/relationships/hyperlink" Target="http://localhost:4200/electronics-spa/en/USD/Open-Catalogue/Cameras/Film-Cameras/c/57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35018C8F-72F4-7F46-9181-27913E972170}"/>
              </a:ext>
            </a:extLst>
          </p:cNvPr>
          <p:cNvSpPr>
            <a:spLocks noGrp="1"/>
          </p:cNvSpPr>
          <p:nvPr>
            <p:ph type="subTitle" idx="1"/>
          </p:nvPr>
        </p:nvSpPr>
        <p:spPr/>
        <p:txBody>
          <a:bodyPr/>
          <a:lstStyle/>
          <a:p>
            <a:r>
              <a:rPr lang="en-US" dirty="0"/>
              <a:t>Tobias Ouwejan, SAP</a:t>
            </a:r>
          </a:p>
        </p:txBody>
      </p:sp>
      <p:sp>
        <p:nvSpPr>
          <p:cNvPr id="6" name="Title 5">
            <a:extLst>
              <a:ext uri="{FF2B5EF4-FFF2-40B4-BE49-F238E27FC236}">
                <a16:creationId xmlns:a16="http://schemas.microsoft.com/office/drawing/2014/main" id="{EA44AE67-C2E1-3646-8B6C-53505EE7E150}"/>
              </a:ext>
            </a:extLst>
          </p:cNvPr>
          <p:cNvSpPr>
            <a:spLocks noGrp="1"/>
          </p:cNvSpPr>
          <p:nvPr>
            <p:ph type="title"/>
          </p:nvPr>
        </p:nvSpPr>
        <p:spPr/>
        <p:txBody>
          <a:bodyPr/>
          <a:lstStyle/>
          <a:p>
            <a:r>
              <a:rPr lang="en-US" dirty="0"/>
              <a:t>Spartacus Enablement</a:t>
            </a:r>
            <a:br>
              <a:rPr lang="en-US" dirty="0"/>
            </a:br>
            <a:r>
              <a:rPr lang="en-US" dirty="0">
                <a:solidFill>
                  <a:schemeClr val="accent1"/>
                </a:solidFill>
              </a:rPr>
              <a:t>SEO</a:t>
            </a:r>
            <a:br>
              <a:rPr lang="en-US" dirty="0">
                <a:solidFill>
                  <a:schemeClr val="accent1"/>
                </a:solidFill>
              </a:rPr>
            </a:br>
            <a:endParaRPr lang="en-US" dirty="0">
              <a:solidFill>
                <a:schemeClr val="accent1"/>
              </a:solidFill>
            </a:endParaRPr>
          </a:p>
        </p:txBody>
      </p:sp>
      <p:sp>
        <p:nvSpPr>
          <p:cNvPr id="8" name="Picture Placeholder 7">
            <a:extLst>
              <a:ext uri="{FF2B5EF4-FFF2-40B4-BE49-F238E27FC236}">
                <a16:creationId xmlns:a16="http://schemas.microsoft.com/office/drawing/2014/main" id="{FE2EFFC2-0D18-4840-86A7-8C73C6AB2132}"/>
              </a:ext>
            </a:extLst>
          </p:cNvPr>
          <p:cNvSpPr>
            <a:spLocks noGrp="1"/>
          </p:cNvSpPr>
          <p:nvPr>
            <p:ph type="pic" sz="quarter" idx="12"/>
          </p:nvPr>
        </p:nvSpPr>
        <p:spPr/>
      </p:sp>
    </p:spTree>
    <p:extLst>
      <p:ext uri="{BB962C8B-B14F-4D97-AF65-F5344CB8AC3E}">
        <p14:creationId xmlns:p14="http://schemas.microsoft.com/office/powerpoint/2010/main" val="868743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F9994F-0CB4-EF48-9386-6DAEE7411DC7}"/>
              </a:ext>
            </a:extLst>
          </p:cNvPr>
          <p:cNvSpPr>
            <a:spLocks noGrp="1"/>
          </p:cNvSpPr>
          <p:nvPr>
            <p:ph type="body" sz="quarter" idx="10"/>
          </p:nvPr>
        </p:nvSpPr>
        <p:spPr/>
        <p:txBody>
          <a:bodyPr/>
          <a:lstStyle/>
          <a:p>
            <a:pPr marL="342900" indent="-342900">
              <a:buFont typeface="Wingdings" pitchFamily="2" charset="2"/>
              <a:buChar char="§"/>
            </a:pPr>
            <a:r>
              <a:rPr lang="en-US" dirty="0"/>
              <a:t>Business users control content page URLs</a:t>
            </a:r>
          </a:p>
          <a:p>
            <a:pPr marL="342900" indent="-342900">
              <a:buFont typeface="Wingdings" pitchFamily="2" charset="2"/>
              <a:buChar char="§"/>
            </a:pPr>
            <a:r>
              <a:rPr lang="en-US" dirty="0"/>
              <a:t>PDP and PLP URLs are configurable in Spartacus</a:t>
            </a:r>
          </a:p>
        </p:txBody>
      </p:sp>
      <p:sp>
        <p:nvSpPr>
          <p:cNvPr id="4" name="Title 3">
            <a:extLst>
              <a:ext uri="{FF2B5EF4-FFF2-40B4-BE49-F238E27FC236}">
                <a16:creationId xmlns:a16="http://schemas.microsoft.com/office/drawing/2014/main" id="{06F6EA60-21A1-3D42-A081-7A8A2642B316}"/>
              </a:ext>
            </a:extLst>
          </p:cNvPr>
          <p:cNvSpPr>
            <a:spLocks noGrp="1"/>
          </p:cNvSpPr>
          <p:nvPr>
            <p:ph type="title"/>
          </p:nvPr>
        </p:nvSpPr>
        <p:spPr/>
        <p:txBody>
          <a:bodyPr/>
          <a:lstStyle/>
          <a:p>
            <a:r>
              <a:rPr lang="en-US" dirty="0"/>
              <a:t>Configurable URLs</a:t>
            </a:r>
          </a:p>
        </p:txBody>
      </p:sp>
    </p:spTree>
    <p:extLst>
      <p:ext uri="{BB962C8B-B14F-4D97-AF65-F5344CB8AC3E}">
        <p14:creationId xmlns:p14="http://schemas.microsoft.com/office/powerpoint/2010/main" val="179286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EA25443-6046-3749-A98C-8018757CB384}"/>
              </a:ext>
            </a:extLst>
          </p:cNvPr>
          <p:cNvSpPr>
            <a:spLocks noGrp="1"/>
          </p:cNvSpPr>
          <p:nvPr>
            <p:ph type="title"/>
          </p:nvPr>
        </p:nvSpPr>
        <p:spPr>
          <a:xfrm>
            <a:off x="504001" y="504000"/>
            <a:ext cx="11186476" cy="369332"/>
          </a:xfrm>
        </p:spPr>
        <p:txBody>
          <a:bodyPr/>
          <a:lstStyle/>
          <a:p>
            <a:r>
              <a:rPr lang="en-US" dirty="0"/>
              <a:t>Meta Tags</a:t>
            </a:r>
            <a:endParaRPr lang="en-US" dirty="0">
              <a:solidFill>
                <a:schemeClr val="bg1"/>
              </a:solidFill>
            </a:endParaRPr>
          </a:p>
        </p:txBody>
      </p:sp>
      <p:pic>
        <p:nvPicPr>
          <p:cNvPr id="7" name="Picture 6">
            <a:extLst>
              <a:ext uri="{FF2B5EF4-FFF2-40B4-BE49-F238E27FC236}">
                <a16:creationId xmlns:a16="http://schemas.microsoft.com/office/drawing/2014/main" id="{978AF0D6-60AC-0C47-AB94-AEDEFDE34E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46434" y="2582100"/>
            <a:ext cx="3423669" cy="7543800"/>
          </a:xfrm>
          <a:prstGeom prst="rect">
            <a:avLst/>
          </a:prstGeom>
        </p:spPr>
      </p:pic>
      <p:pic>
        <p:nvPicPr>
          <p:cNvPr id="12" name="Picture 11">
            <a:extLst>
              <a:ext uri="{FF2B5EF4-FFF2-40B4-BE49-F238E27FC236}">
                <a16:creationId xmlns:a16="http://schemas.microsoft.com/office/drawing/2014/main" id="{1F005DF9-5F02-E842-A51E-9590322452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80938" y="2582100"/>
            <a:ext cx="3423669" cy="7543800"/>
          </a:xfrm>
          <a:prstGeom prst="rect">
            <a:avLst/>
          </a:prstGeom>
        </p:spPr>
      </p:pic>
      <p:pic>
        <p:nvPicPr>
          <p:cNvPr id="13" name="Picture 12">
            <a:extLst>
              <a:ext uri="{FF2B5EF4-FFF2-40B4-BE49-F238E27FC236}">
                <a16:creationId xmlns:a16="http://schemas.microsoft.com/office/drawing/2014/main" id="{F29A9EAE-EB81-3F4B-A46E-5B524B391F8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4035" y="2582100"/>
            <a:ext cx="3423669" cy="7543800"/>
          </a:xfrm>
          <a:prstGeom prst="rect">
            <a:avLst/>
          </a:prstGeom>
        </p:spPr>
      </p:pic>
      <p:sp>
        <p:nvSpPr>
          <p:cNvPr id="14" name="TextBox 13">
            <a:extLst>
              <a:ext uri="{FF2B5EF4-FFF2-40B4-BE49-F238E27FC236}">
                <a16:creationId xmlns:a16="http://schemas.microsoft.com/office/drawing/2014/main" id="{7AA99CD3-CAD1-5F44-A381-13FA429E5565}"/>
              </a:ext>
            </a:extLst>
          </p:cNvPr>
          <p:cNvSpPr txBox="1"/>
          <p:nvPr/>
        </p:nvSpPr>
        <p:spPr>
          <a:xfrm>
            <a:off x="594035" y="1398508"/>
            <a:ext cx="3423669"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solidFill>
                  <a:schemeClr val="accent1"/>
                </a:solidFill>
                <a:ea typeface="Arial Unicode MS" pitchFamily="34" charset="-128"/>
                <a:cs typeface="Arial Unicode MS" pitchFamily="34" charset="-128"/>
              </a:rPr>
              <a:t>CMS page driven</a:t>
            </a:r>
          </a:p>
        </p:txBody>
      </p:sp>
      <p:sp>
        <p:nvSpPr>
          <p:cNvPr id="15" name="Left Brace 14">
            <a:extLst>
              <a:ext uri="{FF2B5EF4-FFF2-40B4-BE49-F238E27FC236}">
                <a16:creationId xmlns:a16="http://schemas.microsoft.com/office/drawing/2014/main" id="{258A3E45-B8C7-E245-AF21-D6A15A6861D6}"/>
              </a:ext>
            </a:extLst>
          </p:cNvPr>
          <p:cNvSpPr/>
          <p:nvPr/>
        </p:nvSpPr>
        <p:spPr>
          <a:xfrm rot="5400000">
            <a:off x="2167368" y="191234"/>
            <a:ext cx="276999" cy="3423670"/>
          </a:xfrm>
          <a:prstGeom prst="leftBrac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E5DA9FAA-E8FA-134C-84E5-00C80F1EDAEE}"/>
              </a:ext>
            </a:extLst>
          </p:cNvPr>
          <p:cNvSpPr txBox="1"/>
          <p:nvPr/>
        </p:nvSpPr>
        <p:spPr>
          <a:xfrm>
            <a:off x="4446709" y="1398509"/>
            <a:ext cx="3423669"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solidFill>
                  <a:schemeClr val="accent1"/>
                </a:solidFill>
                <a:ea typeface="Arial Unicode MS" pitchFamily="34" charset="-128"/>
                <a:cs typeface="Arial Unicode MS" pitchFamily="34" charset="-128"/>
              </a:rPr>
              <a:t>Content driven</a:t>
            </a:r>
          </a:p>
        </p:txBody>
      </p:sp>
      <p:sp>
        <p:nvSpPr>
          <p:cNvPr id="17" name="Left Brace 16">
            <a:extLst>
              <a:ext uri="{FF2B5EF4-FFF2-40B4-BE49-F238E27FC236}">
                <a16:creationId xmlns:a16="http://schemas.microsoft.com/office/drawing/2014/main" id="{77E1ADC7-E0B7-8C4D-910A-E5EEB871A0EA}"/>
              </a:ext>
            </a:extLst>
          </p:cNvPr>
          <p:cNvSpPr/>
          <p:nvPr/>
        </p:nvSpPr>
        <p:spPr>
          <a:xfrm rot="5400000">
            <a:off x="6020042" y="191235"/>
            <a:ext cx="276999" cy="3423670"/>
          </a:xfrm>
          <a:prstGeom prst="leftBrac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9540017-F75F-9640-B0E8-81EFF7CF21F4}"/>
              </a:ext>
            </a:extLst>
          </p:cNvPr>
          <p:cNvSpPr txBox="1"/>
          <p:nvPr/>
        </p:nvSpPr>
        <p:spPr>
          <a:xfrm>
            <a:off x="8335959" y="1398510"/>
            <a:ext cx="3423669"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solidFill>
                  <a:schemeClr val="accent1"/>
                </a:solidFill>
                <a:ea typeface="Arial Unicode MS" pitchFamily="34" charset="-128"/>
                <a:cs typeface="Arial Unicode MS" pitchFamily="34" charset="-128"/>
              </a:rPr>
              <a:t>Session driven</a:t>
            </a:r>
          </a:p>
        </p:txBody>
      </p:sp>
      <p:sp>
        <p:nvSpPr>
          <p:cNvPr id="19" name="Left Brace 18">
            <a:extLst>
              <a:ext uri="{FF2B5EF4-FFF2-40B4-BE49-F238E27FC236}">
                <a16:creationId xmlns:a16="http://schemas.microsoft.com/office/drawing/2014/main" id="{A9510B6F-2F3C-C54F-AEDC-439F63F50A90}"/>
              </a:ext>
            </a:extLst>
          </p:cNvPr>
          <p:cNvSpPr/>
          <p:nvPr/>
        </p:nvSpPr>
        <p:spPr>
          <a:xfrm rot="5400000">
            <a:off x="9909292" y="191236"/>
            <a:ext cx="276999" cy="3423670"/>
          </a:xfrm>
          <a:prstGeom prst="leftBrac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60606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7B619D76-0AD3-EB40-99C7-96B141CF679E}"/>
              </a:ext>
            </a:extLst>
          </p:cNvPr>
          <p:cNvSpPr>
            <a:spLocks noGrp="1"/>
          </p:cNvSpPr>
          <p:nvPr>
            <p:ph type="body" sz="quarter" idx="10"/>
          </p:nvPr>
        </p:nvSpPr>
        <p:spPr/>
        <p:txBody>
          <a:bodyPr>
            <a:normAutofit/>
          </a:bodyPr>
          <a:lstStyle/>
          <a:p>
            <a:r>
              <a:rPr lang="en-US" sz="2800" dirty="0"/>
              <a:t>Distinguish title tag and page heading</a:t>
            </a:r>
          </a:p>
        </p:txBody>
      </p:sp>
      <p:sp>
        <p:nvSpPr>
          <p:cNvPr id="11" name="Title 10">
            <a:extLst>
              <a:ext uri="{FF2B5EF4-FFF2-40B4-BE49-F238E27FC236}">
                <a16:creationId xmlns:a16="http://schemas.microsoft.com/office/drawing/2014/main" id="{7EA25443-6046-3749-A98C-8018757CB384}"/>
              </a:ext>
            </a:extLst>
          </p:cNvPr>
          <p:cNvSpPr>
            <a:spLocks noGrp="1"/>
          </p:cNvSpPr>
          <p:nvPr>
            <p:ph type="title"/>
          </p:nvPr>
        </p:nvSpPr>
        <p:spPr/>
        <p:txBody>
          <a:bodyPr/>
          <a:lstStyle/>
          <a:p>
            <a:r>
              <a:rPr lang="en-US" dirty="0"/>
              <a:t>Page Meta Data</a:t>
            </a:r>
            <a:endParaRPr lang="en-US" dirty="0">
              <a:solidFill>
                <a:schemeClr val="bg1"/>
              </a:solidFill>
            </a:endParaRPr>
          </a:p>
        </p:txBody>
      </p:sp>
      <p:sp>
        <p:nvSpPr>
          <p:cNvPr id="27" name="Rectangle 26">
            <a:extLst>
              <a:ext uri="{FF2B5EF4-FFF2-40B4-BE49-F238E27FC236}">
                <a16:creationId xmlns:a16="http://schemas.microsoft.com/office/drawing/2014/main" id="{CB3225C7-4E9C-8B48-BDB5-BCD3A750DA51}"/>
              </a:ext>
            </a:extLst>
          </p:cNvPr>
          <p:cNvSpPr/>
          <p:nvPr/>
        </p:nvSpPr>
        <p:spPr>
          <a:xfrm>
            <a:off x="479615" y="2709187"/>
            <a:ext cx="11691175" cy="415498"/>
          </a:xfrm>
          <a:prstGeom prst="rect">
            <a:avLst/>
          </a:prstGeom>
        </p:spPr>
        <p:txBody>
          <a:bodyPr wrap="square">
            <a:spAutoFit/>
          </a:bodyPr>
          <a:lstStyle/>
          <a:p>
            <a:r>
              <a:rPr lang="en-US" dirty="0">
                <a:solidFill>
                  <a:srgbClr val="808080"/>
                </a:solidFill>
                <a:latin typeface="Menlo" panose="020B0609030804020204" pitchFamily="49" charset="0"/>
              </a:rPr>
              <a:t>&lt;</a:t>
            </a:r>
            <a:r>
              <a:rPr lang="en-US" dirty="0">
                <a:solidFill>
                  <a:srgbClr val="569CD6"/>
                </a:solidFill>
                <a:latin typeface="Menlo" panose="020B0609030804020204" pitchFamily="49" charset="0"/>
              </a:rPr>
              <a:t>title</a:t>
            </a:r>
            <a:r>
              <a:rPr lang="en-US" dirty="0">
                <a:solidFill>
                  <a:srgbClr val="808080"/>
                </a:solidFill>
                <a:latin typeface="Menlo" panose="020B0609030804020204" pitchFamily="49" charset="0"/>
              </a:rPr>
              <a:t>&gt;</a:t>
            </a:r>
            <a:r>
              <a:rPr lang="en-US" dirty="0">
                <a:solidFill>
                  <a:srgbClr val="CE9178"/>
                </a:solidFill>
                <a:latin typeface="Menlo" panose="020B0609030804020204" pitchFamily="49" charset="0"/>
              </a:rPr>
              <a:t>Page title for SERP and browser</a:t>
            </a:r>
            <a:r>
              <a:rPr lang="en-US" dirty="0">
                <a:solidFill>
                  <a:srgbClr val="808080"/>
                </a:solidFill>
                <a:latin typeface="Menlo" panose="020B0609030804020204" pitchFamily="49" charset="0"/>
              </a:rPr>
              <a:t>&lt;/</a:t>
            </a:r>
            <a:r>
              <a:rPr lang="en-US" dirty="0">
                <a:solidFill>
                  <a:srgbClr val="569CD6"/>
                </a:solidFill>
                <a:latin typeface="Menlo" panose="020B0609030804020204" pitchFamily="49" charset="0"/>
              </a:rPr>
              <a:t>title</a:t>
            </a:r>
            <a:r>
              <a:rPr lang="en-US" dirty="0">
                <a:solidFill>
                  <a:srgbClr val="808080"/>
                </a:solidFill>
                <a:latin typeface="Menlo" panose="020B0609030804020204" pitchFamily="49" charset="0"/>
              </a:rPr>
              <a:t>&gt;</a:t>
            </a:r>
            <a:endParaRPr lang="en-US" b="0" dirty="0">
              <a:solidFill>
                <a:srgbClr val="D4D4D4"/>
              </a:solidFill>
              <a:effectLst/>
              <a:latin typeface="Menlo" panose="020B0609030804020204" pitchFamily="49" charset="0"/>
            </a:endParaRPr>
          </a:p>
        </p:txBody>
      </p:sp>
      <p:sp>
        <p:nvSpPr>
          <p:cNvPr id="28" name="Rectangle 27">
            <a:extLst>
              <a:ext uri="{FF2B5EF4-FFF2-40B4-BE49-F238E27FC236}">
                <a16:creationId xmlns:a16="http://schemas.microsoft.com/office/drawing/2014/main" id="{DD2D84F9-CFEF-FC46-992F-0C878430E2F8}"/>
              </a:ext>
            </a:extLst>
          </p:cNvPr>
          <p:cNvSpPr/>
          <p:nvPr/>
        </p:nvSpPr>
        <p:spPr>
          <a:xfrm>
            <a:off x="479615" y="3452155"/>
            <a:ext cx="11691175" cy="415498"/>
          </a:xfrm>
          <a:prstGeom prst="rect">
            <a:avLst/>
          </a:prstGeom>
        </p:spPr>
        <p:txBody>
          <a:bodyPr wrap="square">
            <a:spAutoFit/>
          </a:bodyPr>
          <a:lstStyle/>
          <a:p>
            <a:r>
              <a:rPr lang="en-US" dirty="0">
                <a:solidFill>
                  <a:srgbClr val="808080"/>
                </a:solidFill>
                <a:latin typeface="Menlo" panose="020B0609030804020204" pitchFamily="49" charset="0"/>
              </a:rPr>
              <a:t>&lt;</a:t>
            </a:r>
            <a:r>
              <a:rPr lang="en-US" dirty="0">
                <a:solidFill>
                  <a:srgbClr val="569CD6"/>
                </a:solidFill>
                <a:latin typeface="Menlo" panose="020B0609030804020204" pitchFamily="49" charset="0"/>
              </a:rPr>
              <a:t>h1</a:t>
            </a:r>
            <a:r>
              <a:rPr lang="en-US" dirty="0">
                <a:solidFill>
                  <a:srgbClr val="808080"/>
                </a:solidFill>
                <a:latin typeface="Menlo" panose="020B0609030804020204" pitchFamily="49" charset="0"/>
              </a:rPr>
              <a:t>&gt;</a:t>
            </a:r>
            <a:r>
              <a:rPr lang="en-US" dirty="0">
                <a:solidFill>
                  <a:srgbClr val="CE9178"/>
                </a:solidFill>
                <a:latin typeface="Menlo" panose="020B0609030804020204" pitchFamily="49" charset="0"/>
              </a:rPr>
              <a:t>Page title for content</a:t>
            </a:r>
            <a:r>
              <a:rPr lang="en-US" dirty="0">
                <a:solidFill>
                  <a:srgbClr val="808080"/>
                </a:solidFill>
                <a:latin typeface="Menlo" panose="020B0609030804020204" pitchFamily="49" charset="0"/>
              </a:rPr>
              <a:t>&lt;/</a:t>
            </a:r>
            <a:r>
              <a:rPr lang="en-US" dirty="0">
                <a:solidFill>
                  <a:srgbClr val="569CD6"/>
                </a:solidFill>
                <a:latin typeface="Menlo" panose="020B0609030804020204" pitchFamily="49" charset="0"/>
              </a:rPr>
              <a:t>h1</a:t>
            </a:r>
            <a:r>
              <a:rPr lang="en-US" dirty="0">
                <a:solidFill>
                  <a:srgbClr val="808080"/>
                </a:solidFill>
                <a:latin typeface="Menlo" panose="020B0609030804020204" pitchFamily="49" charset="0"/>
              </a:rPr>
              <a:t>&gt;</a:t>
            </a:r>
            <a:endParaRPr lang="en-US" dirty="0">
              <a:solidFill>
                <a:srgbClr val="D4D4D4"/>
              </a:solidFill>
              <a:latin typeface="Menlo" panose="020B0609030804020204" pitchFamily="49" charset="0"/>
            </a:endParaRPr>
          </a:p>
        </p:txBody>
      </p:sp>
      <p:pic>
        <p:nvPicPr>
          <p:cNvPr id="31" name="Picture 30">
            <a:extLst>
              <a:ext uri="{FF2B5EF4-FFF2-40B4-BE49-F238E27FC236}">
                <a16:creationId xmlns:a16="http://schemas.microsoft.com/office/drawing/2014/main" id="{C41CD37C-1E7C-8544-85DD-781D01FEC4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46434" y="2582100"/>
            <a:ext cx="3423669" cy="7543800"/>
          </a:xfrm>
          <a:prstGeom prst="rect">
            <a:avLst/>
          </a:prstGeom>
        </p:spPr>
      </p:pic>
    </p:spTree>
    <p:extLst>
      <p:ext uri="{BB962C8B-B14F-4D97-AF65-F5344CB8AC3E}">
        <p14:creationId xmlns:p14="http://schemas.microsoft.com/office/powerpoint/2010/main" val="4199639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EA25443-6046-3749-A98C-8018757CB384}"/>
              </a:ext>
            </a:extLst>
          </p:cNvPr>
          <p:cNvSpPr>
            <a:spLocks noGrp="1"/>
          </p:cNvSpPr>
          <p:nvPr>
            <p:ph type="title"/>
          </p:nvPr>
        </p:nvSpPr>
        <p:spPr/>
        <p:txBody>
          <a:bodyPr/>
          <a:lstStyle/>
          <a:p>
            <a:r>
              <a:rPr lang="en-US" dirty="0"/>
              <a:t>Page Meta Data</a:t>
            </a:r>
            <a:endParaRPr lang="en-US" dirty="0">
              <a:solidFill>
                <a:schemeClr val="bg1"/>
              </a:solidFill>
            </a:endParaRPr>
          </a:p>
        </p:txBody>
      </p:sp>
      <p:sp>
        <p:nvSpPr>
          <p:cNvPr id="15" name="Text Placeholder 29">
            <a:extLst>
              <a:ext uri="{FF2B5EF4-FFF2-40B4-BE49-F238E27FC236}">
                <a16:creationId xmlns:a16="http://schemas.microsoft.com/office/drawing/2014/main" id="{B0C45BEC-DFEC-884E-B611-A2355161CE40}"/>
              </a:ext>
            </a:extLst>
          </p:cNvPr>
          <p:cNvSpPr txBox="1">
            <a:spLocks/>
          </p:cNvSpPr>
          <p:nvPr/>
        </p:nvSpPr>
        <p:spPr bwMode="black">
          <a:xfrm>
            <a:off x="503999" y="1620000"/>
            <a:ext cx="11186477" cy="4716000"/>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800" dirty="0"/>
              <a:t>Any meta tag for bots and social platforms</a:t>
            </a:r>
          </a:p>
          <a:p>
            <a:endParaRPr lang="en-US" sz="2800" dirty="0"/>
          </a:p>
          <a:p>
            <a:endParaRPr lang="en-US" sz="2800" dirty="0"/>
          </a:p>
          <a:p>
            <a:endParaRPr lang="en-US" sz="2800" dirty="0"/>
          </a:p>
          <a:p>
            <a:endParaRPr lang="en-US" sz="2800" dirty="0"/>
          </a:p>
          <a:p>
            <a:r>
              <a:rPr lang="en-US" sz="2800" dirty="0"/>
              <a:t>…</a:t>
            </a:r>
          </a:p>
        </p:txBody>
      </p:sp>
      <p:sp>
        <p:nvSpPr>
          <p:cNvPr id="16" name="Rectangle 15">
            <a:extLst>
              <a:ext uri="{FF2B5EF4-FFF2-40B4-BE49-F238E27FC236}">
                <a16:creationId xmlns:a16="http://schemas.microsoft.com/office/drawing/2014/main" id="{83203F14-0209-4744-B1AA-F03A15CF02A5}"/>
              </a:ext>
            </a:extLst>
          </p:cNvPr>
          <p:cNvSpPr/>
          <p:nvPr/>
        </p:nvSpPr>
        <p:spPr>
          <a:xfrm>
            <a:off x="418656" y="5640162"/>
            <a:ext cx="10871136" cy="415498"/>
          </a:xfrm>
          <a:prstGeom prst="rect">
            <a:avLst/>
          </a:prstGeom>
        </p:spPr>
        <p:txBody>
          <a:bodyPr wrap="square">
            <a:spAutoFit/>
          </a:bodyPr>
          <a:lstStyle/>
          <a:p>
            <a:r>
              <a:rPr lang="en-US" dirty="0">
                <a:solidFill>
                  <a:srgbClr val="808080"/>
                </a:solidFill>
                <a:latin typeface="Menlo" panose="020B0609030804020204" pitchFamily="49" charset="0"/>
              </a:rPr>
              <a:t>&lt;</a:t>
            </a:r>
            <a:r>
              <a:rPr lang="en-US" dirty="0">
                <a:solidFill>
                  <a:srgbClr val="569CD6"/>
                </a:solidFill>
                <a:latin typeface="Menlo" panose="020B0609030804020204" pitchFamily="49" charset="0"/>
              </a:rPr>
              <a:t>meta</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name</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”future-tag"</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content</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”space-value"</a:t>
            </a:r>
            <a:r>
              <a:rPr lang="en-US" dirty="0">
                <a:solidFill>
                  <a:srgbClr val="808080"/>
                </a:solidFill>
                <a:latin typeface="Menlo" panose="020B0609030804020204" pitchFamily="49" charset="0"/>
              </a:rPr>
              <a:t>&gt;</a:t>
            </a:r>
            <a:endParaRPr lang="en-US" b="0" dirty="0">
              <a:solidFill>
                <a:srgbClr val="D4D4D4"/>
              </a:solidFill>
              <a:effectLst/>
              <a:latin typeface="Menlo" panose="020B0609030804020204" pitchFamily="49" charset="0"/>
            </a:endParaRPr>
          </a:p>
        </p:txBody>
      </p:sp>
      <p:sp>
        <p:nvSpPr>
          <p:cNvPr id="17" name="Rectangle 16">
            <a:extLst>
              <a:ext uri="{FF2B5EF4-FFF2-40B4-BE49-F238E27FC236}">
                <a16:creationId xmlns:a16="http://schemas.microsoft.com/office/drawing/2014/main" id="{416FC215-B9C6-3947-BE0B-AF9F05599073}"/>
              </a:ext>
            </a:extLst>
          </p:cNvPr>
          <p:cNvSpPr/>
          <p:nvPr/>
        </p:nvSpPr>
        <p:spPr>
          <a:xfrm>
            <a:off x="418656" y="2719814"/>
            <a:ext cx="10960608" cy="415498"/>
          </a:xfrm>
          <a:prstGeom prst="rect">
            <a:avLst/>
          </a:prstGeom>
        </p:spPr>
        <p:txBody>
          <a:bodyPr wrap="square">
            <a:spAutoFit/>
          </a:bodyPr>
          <a:lstStyle/>
          <a:p>
            <a:r>
              <a:rPr lang="en-US" dirty="0">
                <a:solidFill>
                  <a:srgbClr val="808080"/>
                </a:solidFill>
                <a:latin typeface="Menlo" panose="020B0609030804020204" pitchFamily="49" charset="0"/>
              </a:rPr>
              <a:t>&lt;</a:t>
            </a:r>
            <a:r>
              <a:rPr lang="en-US" dirty="0">
                <a:solidFill>
                  <a:srgbClr val="569CD6"/>
                </a:solidFill>
                <a:latin typeface="Menlo" panose="020B0609030804020204" pitchFamily="49" charset="0"/>
              </a:rPr>
              <a:t>meta</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property</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og:title</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content</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"Custom title for </a:t>
            </a:r>
            <a:r>
              <a:rPr lang="en-US" dirty="0" err="1">
                <a:solidFill>
                  <a:srgbClr val="CE9178"/>
                </a:solidFill>
                <a:latin typeface="Menlo" panose="020B0609030804020204" pitchFamily="49" charset="0"/>
              </a:rPr>
              <a:t>facebook</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 </a:t>
            </a:r>
            <a:r>
              <a:rPr lang="en-US" dirty="0">
                <a:solidFill>
                  <a:srgbClr val="808080"/>
                </a:solidFill>
                <a:latin typeface="Menlo" panose="020B0609030804020204" pitchFamily="49" charset="0"/>
              </a:rPr>
              <a:t>/&gt;</a:t>
            </a:r>
            <a:endParaRPr lang="en-US" b="0" dirty="0">
              <a:solidFill>
                <a:srgbClr val="D4D4D4"/>
              </a:solidFill>
              <a:effectLst/>
              <a:latin typeface="Menlo" panose="020B0609030804020204" pitchFamily="49" charset="0"/>
            </a:endParaRPr>
          </a:p>
        </p:txBody>
      </p:sp>
      <p:sp>
        <p:nvSpPr>
          <p:cNvPr id="18" name="Rectangle 17">
            <a:extLst>
              <a:ext uri="{FF2B5EF4-FFF2-40B4-BE49-F238E27FC236}">
                <a16:creationId xmlns:a16="http://schemas.microsoft.com/office/drawing/2014/main" id="{E5E4DD3E-C3E3-FC45-BF2C-9D8326FD2B2B}"/>
              </a:ext>
            </a:extLst>
          </p:cNvPr>
          <p:cNvSpPr/>
          <p:nvPr/>
        </p:nvSpPr>
        <p:spPr>
          <a:xfrm>
            <a:off x="418656" y="3512591"/>
            <a:ext cx="12053760" cy="415498"/>
          </a:xfrm>
          <a:prstGeom prst="rect">
            <a:avLst/>
          </a:prstGeom>
        </p:spPr>
        <p:txBody>
          <a:bodyPr wrap="square">
            <a:spAutoFit/>
          </a:bodyPr>
          <a:lstStyle/>
          <a:p>
            <a:r>
              <a:rPr lang="en-US" dirty="0">
                <a:solidFill>
                  <a:srgbClr val="808080"/>
                </a:solidFill>
                <a:latin typeface="Menlo" panose="020B0609030804020204" pitchFamily="49" charset="0"/>
              </a:rPr>
              <a:t>&lt;</a:t>
            </a:r>
            <a:r>
              <a:rPr lang="en-US" dirty="0">
                <a:solidFill>
                  <a:srgbClr val="569CD6"/>
                </a:solidFill>
                <a:latin typeface="Menlo" panose="020B0609030804020204" pitchFamily="49" charset="0"/>
              </a:rPr>
              <a:t>meta</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property</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og:description</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content</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"description for </a:t>
            </a:r>
            <a:r>
              <a:rPr lang="en-US" dirty="0" err="1">
                <a:solidFill>
                  <a:srgbClr val="CE9178"/>
                </a:solidFill>
                <a:latin typeface="Menlo" panose="020B0609030804020204" pitchFamily="49" charset="0"/>
              </a:rPr>
              <a:t>facebook</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 </a:t>
            </a:r>
            <a:r>
              <a:rPr lang="en-US" dirty="0">
                <a:solidFill>
                  <a:srgbClr val="808080"/>
                </a:solidFill>
                <a:latin typeface="Menlo" panose="020B0609030804020204" pitchFamily="49" charset="0"/>
              </a:rPr>
              <a:t>/&gt;</a:t>
            </a:r>
            <a:endParaRPr lang="en-US" b="0" dirty="0">
              <a:solidFill>
                <a:srgbClr val="D4D4D4"/>
              </a:solidFill>
              <a:effectLst/>
              <a:latin typeface="Menlo" panose="020B0609030804020204" pitchFamily="49" charset="0"/>
            </a:endParaRPr>
          </a:p>
        </p:txBody>
      </p:sp>
      <p:sp>
        <p:nvSpPr>
          <p:cNvPr id="19" name="Rectangle 18">
            <a:extLst>
              <a:ext uri="{FF2B5EF4-FFF2-40B4-BE49-F238E27FC236}">
                <a16:creationId xmlns:a16="http://schemas.microsoft.com/office/drawing/2014/main" id="{9E48B886-B140-4C4F-AC6F-7DCDE8A092BA}"/>
              </a:ext>
            </a:extLst>
          </p:cNvPr>
          <p:cNvSpPr/>
          <p:nvPr/>
        </p:nvSpPr>
        <p:spPr>
          <a:xfrm>
            <a:off x="418656" y="4301423"/>
            <a:ext cx="10871136" cy="415498"/>
          </a:xfrm>
          <a:prstGeom prst="rect">
            <a:avLst/>
          </a:prstGeom>
        </p:spPr>
        <p:txBody>
          <a:bodyPr wrap="square">
            <a:spAutoFit/>
          </a:bodyPr>
          <a:lstStyle/>
          <a:p>
            <a:r>
              <a:rPr lang="en-US" dirty="0">
                <a:solidFill>
                  <a:srgbClr val="808080"/>
                </a:solidFill>
                <a:latin typeface="Menlo" panose="020B0609030804020204" pitchFamily="49" charset="0"/>
              </a:rPr>
              <a:t>&lt;</a:t>
            </a:r>
            <a:r>
              <a:rPr lang="en-US" dirty="0">
                <a:solidFill>
                  <a:srgbClr val="569CD6"/>
                </a:solidFill>
                <a:latin typeface="Menlo" panose="020B0609030804020204" pitchFamily="49" charset="0"/>
              </a:rPr>
              <a:t>meta</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name</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twitter:image</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content</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"http://</a:t>
            </a:r>
            <a:r>
              <a:rPr lang="en-US" dirty="0" err="1">
                <a:solidFill>
                  <a:srgbClr val="CE9178"/>
                </a:solidFill>
                <a:latin typeface="Menlo" panose="020B0609030804020204" pitchFamily="49" charset="0"/>
              </a:rPr>
              <a:t>store.com</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img.jpg</a:t>
            </a:r>
            <a:r>
              <a:rPr lang="en-US" dirty="0">
                <a:solidFill>
                  <a:srgbClr val="CE9178"/>
                </a:solidFill>
                <a:latin typeface="Menlo" panose="020B0609030804020204" pitchFamily="49" charset="0"/>
              </a:rPr>
              <a:t>"</a:t>
            </a:r>
            <a:r>
              <a:rPr lang="en-US" dirty="0">
                <a:solidFill>
                  <a:srgbClr val="808080"/>
                </a:solidFill>
                <a:latin typeface="Menlo" panose="020B0609030804020204" pitchFamily="49" charset="0"/>
              </a:rPr>
              <a:t>&gt;</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2802106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C4A7BC-6027-024D-93B0-363BD05DDC6B}"/>
              </a:ext>
            </a:extLst>
          </p:cNvPr>
          <p:cNvSpPr>
            <a:spLocks noGrp="1"/>
          </p:cNvSpPr>
          <p:nvPr>
            <p:ph type="body" sz="quarter" idx="11"/>
          </p:nvPr>
        </p:nvSpPr>
        <p:spPr/>
        <p:txBody>
          <a:bodyPr/>
          <a:lstStyle/>
          <a:p>
            <a:r>
              <a:rPr lang="en-US" b="1" dirty="0"/>
              <a:t>Resolvers</a:t>
            </a:r>
          </a:p>
          <a:p>
            <a:pPr marL="342900" indent="-342900">
              <a:buFont typeface="Wingdings" pitchFamily="2" charset="2"/>
              <a:buChar char="§"/>
            </a:pPr>
            <a:r>
              <a:rPr lang="en-US" dirty="0" err="1"/>
              <a:t>PageHeadingResolver</a:t>
            </a:r>
            <a:endParaRPr lang="en-US" dirty="0"/>
          </a:p>
          <a:p>
            <a:pPr marL="342900" indent="-342900">
              <a:buFont typeface="Wingdings" pitchFamily="2" charset="2"/>
              <a:buChar char="§"/>
            </a:pPr>
            <a:r>
              <a:rPr lang="en-US" dirty="0" err="1"/>
              <a:t>PageTitleResolver</a:t>
            </a:r>
            <a:endParaRPr lang="en-US" dirty="0"/>
          </a:p>
          <a:p>
            <a:pPr marL="342900" indent="-342900">
              <a:buFont typeface="Wingdings" pitchFamily="2" charset="2"/>
              <a:buChar char="§"/>
            </a:pPr>
            <a:r>
              <a:rPr lang="en-US" dirty="0" err="1"/>
              <a:t>PageDescriptionResolver</a:t>
            </a:r>
            <a:endParaRPr lang="en-US" dirty="0"/>
          </a:p>
          <a:p>
            <a:pPr marL="342900" indent="-342900">
              <a:buFont typeface="Wingdings" pitchFamily="2" charset="2"/>
              <a:buChar char="§"/>
            </a:pPr>
            <a:r>
              <a:rPr lang="en-US" dirty="0" err="1"/>
              <a:t>PageBreadcrumbResolver</a:t>
            </a:r>
            <a:endParaRPr lang="en-US" dirty="0"/>
          </a:p>
          <a:p>
            <a:pPr marL="342900" indent="-342900">
              <a:buFont typeface="Wingdings" pitchFamily="2" charset="2"/>
              <a:buChar char="§"/>
            </a:pPr>
            <a:r>
              <a:rPr lang="en-US" dirty="0" err="1"/>
              <a:t>PageImageResolver</a:t>
            </a:r>
            <a:endParaRPr lang="en-US" dirty="0"/>
          </a:p>
          <a:p>
            <a:pPr marL="342900" indent="-342900">
              <a:buFont typeface="Wingdings" pitchFamily="2" charset="2"/>
              <a:buChar char="§"/>
            </a:pPr>
            <a:r>
              <a:rPr lang="en-US" dirty="0" err="1"/>
              <a:t>PageRobotsResolver</a:t>
            </a:r>
            <a:endParaRPr lang="en-US" dirty="0"/>
          </a:p>
          <a:p>
            <a:pPr marL="342900" indent="-342900">
              <a:buFont typeface="Wingdings" pitchFamily="2" charset="2"/>
              <a:buChar char="§"/>
            </a:pPr>
            <a:endParaRPr lang="en-US" dirty="0"/>
          </a:p>
        </p:txBody>
      </p:sp>
      <p:sp>
        <p:nvSpPr>
          <p:cNvPr id="5" name="Text Placeholder 4">
            <a:extLst>
              <a:ext uri="{FF2B5EF4-FFF2-40B4-BE49-F238E27FC236}">
                <a16:creationId xmlns:a16="http://schemas.microsoft.com/office/drawing/2014/main" id="{37F9994F-0CB4-EF48-9386-6DAEE7411DC7}"/>
              </a:ext>
            </a:extLst>
          </p:cNvPr>
          <p:cNvSpPr>
            <a:spLocks noGrp="1"/>
          </p:cNvSpPr>
          <p:nvPr>
            <p:ph type="body" sz="quarter" idx="10"/>
          </p:nvPr>
        </p:nvSpPr>
        <p:spPr/>
        <p:txBody>
          <a:bodyPr/>
          <a:lstStyle/>
          <a:p>
            <a:pPr marL="342900" indent="-342900">
              <a:buFont typeface="Wingdings" pitchFamily="2" charset="2"/>
              <a:buChar char="§"/>
            </a:pPr>
            <a:r>
              <a:rPr lang="en-US" dirty="0" err="1"/>
              <a:t>SeoMetaService</a:t>
            </a:r>
            <a:r>
              <a:rPr lang="en-US" dirty="0"/>
              <a:t> sets base meta tags</a:t>
            </a:r>
          </a:p>
          <a:p>
            <a:pPr marL="342900" indent="-342900">
              <a:buFont typeface="Wingdings" pitchFamily="2" charset="2"/>
              <a:buChar char="§"/>
            </a:pPr>
            <a:r>
              <a:rPr lang="en-US" dirty="0"/>
              <a:t>Meta data can be set using custom resolving logic</a:t>
            </a:r>
          </a:p>
          <a:p>
            <a:pPr marL="342900" indent="-342900">
              <a:buFont typeface="Wingdings" pitchFamily="2" charset="2"/>
              <a:buChar char="§"/>
            </a:pPr>
            <a:r>
              <a:rPr lang="en-US" dirty="0"/>
              <a:t>Resolver is chosen by default on based on page type and template</a:t>
            </a:r>
            <a:endParaRPr lang="en-US" dirty="0">
              <a:solidFill>
                <a:srgbClr val="D4D4D4"/>
              </a:solidFill>
              <a:latin typeface="Menlo" panose="020B0609030804020204" pitchFamily="49" charset="0"/>
            </a:endParaRPr>
          </a:p>
        </p:txBody>
      </p:sp>
      <p:sp>
        <p:nvSpPr>
          <p:cNvPr id="4" name="Title 3">
            <a:extLst>
              <a:ext uri="{FF2B5EF4-FFF2-40B4-BE49-F238E27FC236}">
                <a16:creationId xmlns:a16="http://schemas.microsoft.com/office/drawing/2014/main" id="{06F6EA60-21A1-3D42-A081-7A8A2642B316}"/>
              </a:ext>
            </a:extLst>
          </p:cNvPr>
          <p:cNvSpPr>
            <a:spLocks noGrp="1"/>
          </p:cNvSpPr>
          <p:nvPr>
            <p:ph type="title"/>
          </p:nvPr>
        </p:nvSpPr>
        <p:spPr/>
        <p:txBody>
          <a:bodyPr/>
          <a:lstStyle/>
          <a:p>
            <a:r>
              <a:rPr lang="en-US" dirty="0"/>
              <a:t>Page Meta Data</a:t>
            </a:r>
          </a:p>
        </p:txBody>
      </p:sp>
    </p:spTree>
    <p:extLst>
      <p:ext uri="{BB962C8B-B14F-4D97-AF65-F5344CB8AC3E}">
        <p14:creationId xmlns:p14="http://schemas.microsoft.com/office/powerpoint/2010/main" val="1656572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F9994F-0CB4-EF48-9386-6DAEE7411DC7}"/>
              </a:ext>
            </a:extLst>
          </p:cNvPr>
          <p:cNvSpPr>
            <a:spLocks noGrp="1"/>
          </p:cNvSpPr>
          <p:nvPr>
            <p:ph type="body" sz="quarter" idx="10"/>
          </p:nvPr>
        </p:nvSpPr>
        <p:spPr/>
        <p:txBody>
          <a:bodyPr/>
          <a:lstStyle/>
          <a:p>
            <a:pPr lvl="0" defTabSz="1088776">
              <a:spcBef>
                <a:spcPts val="0"/>
              </a:spcBef>
              <a:buClrTx/>
              <a:buSzTx/>
              <a:defRPr/>
            </a:pPr>
            <a:r>
              <a:rPr lang="en-US" dirty="0">
                <a:solidFill>
                  <a:srgbClr val="000000"/>
                </a:solidFill>
              </a:rPr>
              <a:t>Optional resolver interfaces allow for </a:t>
            </a:r>
            <a:br>
              <a:rPr lang="en-US" dirty="0">
                <a:solidFill>
                  <a:srgbClr val="000000"/>
                </a:solidFill>
              </a:rPr>
            </a:br>
            <a:r>
              <a:rPr lang="en-US" dirty="0">
                <a:solidFill>
                  <a:srgbClr val="000000"/>
                </a:solidFill>
              </a:rPr>
              <a:t>easy implementation and extensibility</a:t>
            </a:r>
          </a:p>
        </p:txBody>
      </p:sp>
      <p:sp>
        <p:nvSpPr>
          <p:cNvPr id="4" name="Title 3">
            <a:extLst>
              <a:ext uri="{FF2B5EF4-FFF2-40B4-BE49-F238E27FC236}">
                <a16:creationId xmlns:a16="http://schemas.microsoft.com/office/drawing/2014/main" id="{06F6EA60-21A1-3D42-A081-7A8A2642B316}"/>
              </a:ext>
            </a:extLst>
          </p:cNvPr>
          <p:cNvSpPr>
            <a:spLocks noGrp="1"/>
          </p:cNvSpPr>
          <p:nvPr>
            <p:ph type="title"/>
          </p:nvPr>
        </p:nvSpPr>
        <p:spPr/>
        <p:txBody>
          <a:bodyPr/>
          <a:lstStyle/>
          <a:p>
            <a:r>
              <a:rPr lang="en-US" dirty="0"/>
              <a:t>Page Meta Resolvers</a:t>
            </a:r>
          </a:p>
        </p:txBody>
      </p:sp>
      <p:sp>
        <p:nvSpPr>
          <p:cNvPr id="6" name="Rectangle 5">
            <a:extLst>
              <a:ext uri="{FF2B5EF4-FFF2-40B4-BE49-F238E27FC236}">
                <a16:creationId xmlns:a16="http://schemas.microsoft.com/office/drawing/2014/main" id="{9CA32ACF-FA6F-2440-BCE3-84C433C8E614}"/>
              </a:ext>
            </a:extLst>
          </p:cNvPr>
          <p:cNvSpPr/>
          <p:nvPr/>
        </p:nvSpPr>
        <p:spPr>
          <a:xfrm>
            <a:off x="504001" y="2859503"/>
            <a:ext cx="8776652" cy="3000821"/>
          </a:xfrm>
          <a:prstGeom prst="rect">
            <a:avLst/>
          </a:prstGeom>
        </p:spPr>
        <p:txBody>
          <a:bodyPr wrap="square">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C586C0"/>
                </a:solidFill>
                <a:effectLst/>
                <a:uLnTx/>
                <a:uFillTx/>
                <a:latin typeface="Menlo" panose="020B0609030804020204" pitchFamily="49" charset="0"/>
                <a:ea typeface="+mn-ea"/>
                <a:cs typeface="+mn-cs"/>
              </a:rPr>
              <a:t>export</a:t>
            </a:r>
            <a:r>
              <a:rPr kumimoji="0" lang="en-US" sz="2100" b="0" i="0" u="none" strike="noStrike" kern="1200" cap="none" spc="0" normalizeH="0" baseline="0" noProof="0" dirty="0">
                <a:ln>
                  <a:noFill/>
                </a:ln>
                <a:solidFill>
                  <a:srgbClr val="D4D4D4"/>
                </a:solidFill>
                <a:effectLst/>
                <a:uLnTx/>
                <a:uFillTx/>
                <a:latin typeface="Menlo" panose="020B0609030804020204" pitchFamily="49" charset="0"/>
                <a:ea typeface="+mn-ea"/>
                <a:cs typeface="+mn-cs"/>
              </a:rPr>
              <a:t> </a:t>
            </a:r>
            <a:r>
              <a:rPr kumimoji="0" lang="en-US" sz="2100" b="0" i="0" u="none" strike="noStrike" kern="1200" cap="none" spc="0" normalizeH="0" baseline="0" noProof="0" dirty="0">
                <a:ln>
                  <a:noFill/>
                </a:ln>
                <a:solidFill>
                  <a:srgbClr val="569CD6"/>
                </a:solidFill>
                <a:effectLst/>
                <a:uLnTx/>
                <a:uFillTx/>
                <a:latin typeface="Menlo" panose="020B0609030804020204" pitchFamily="49" charset="0"/>
                <a:ea typeface="+mn-ea"/>
                <a:cs typeface="+mn-cs"/>
              </a:rPr>
              <a:t>interface</a:t>
            </a:r>
            <a:r>
              <a:rPr kumimoji="0" lang="en-US" sz="2100" b="0" i="0" u="none" strike="noStrike" kern="1200" cap="none" spc="0" normalizeH="0" baseline="0" noProof="0" dirty="0">
                <a:ln>
                  <a:noFill/>
                </a:ln>
                <a:solidFill>
                  <a:srgbClr val="D4D4D4"/>
                </a:solidFill>
                <a:effectLst/>
                <a:uLnTx/>
                <a:uFillTx/>
                <a:latin typeface="Menlo" panose="020B0609030804020204" pitchFamily="49" charset="0"/>
                <a:ea typeface="+mn-ea"/>
                <a:cs typeface="+mn-cs"/>
              </a:rPr>
              <a:t> </a:t>
            </a:r>
            <a:r>
              <a:rPr kumimoji="0" lang="en-US" sz="2100" b="0" i="0" u="none" strike="noStrike" kern="1200" cap="none" spc="0" normalizeH="0" baseline="0" noProof="0" dirty="0" err="1">
                <a:ln>
                  <a:noFill/>
                </a:ln>
                <a:solidFill>
                  <a:srgbClr val="4EC9B0"/>
                </a:solidFill>
                <a:effectLst/>
                <a:uLnTx/>
                <a:uFillTx/>
                <a:latin typeface="Menlo" panose="020B0609030804020204" pitchFamily="49" charset="0"/>
                <a:ea typeface="+mn-ea"/>
                <a:cs typeface="+mn-cs"/>
              </a:rPr>
              <a:t>PageTitleResolver</a:t>
            </a:r>
            <a:r>
              <a:rPr kumimoji="0" lang="en-US" sz="2100" b="0" i="0" u="none" strike="noStrike" kern="1200" cap="none" spc="0" normalizeH="0" baseline="0" noProof="0" dirty="0">
                <a:ln>
                  <a:noFill/>
                </a:ln>
                <a:solidFill>
                  <a:srgbClr val="D4D4D4"/>
                </a:solidFill>
                <a:effectLst/>
                <a:uLnTx/>
                <a:uFillTx/>
                <a:latin typeface="Menlo" panose="020B0609030804020204" pitchFamily="49" charset="0"/>
                <a:ea typeface="+mn-ea"/>
                <a:cs typeface="+mn-cs"/>
              </a:rPr>
              <a:t> {</a:t>
            </a:r>
          </a:p>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DCDCAA"/>
                </a:solidFill>
                <a:effectLst/>
                <a:uLnTx/>
                <a:uFillTx/>
                <a:latin typeface="Menlo" panose="020B0609030804020204" pitchFamily="49" charset="0"/>
                <a:ea typeface="+mn-ea"/>
                <a:cs typeface="+mn-cs"/>
              </a:rPr>
              <a:t>  </a:t>
            </a:r>
            <a:r>
              <a:rPr kumimoji="0" lang="en-US" sz="2100" b="0" i="0" u="none" strike="noStrike" kern="1200" cap="none" spc="0" normalizeH="0" baseline="0" noProof="0" dirty="0" err="1">
                <a:ln>
                  <a:noFill/>
                </a:ln>
                <a:solidFill>
                  <a:srgbClr val="DCDCAA"/>
                </a:solidFill>
                <a:effectLst/>
                <a:uLnTx/>
                <a:uFillTx/>
                <a:latin typeface="Menlo" panose="020B0609030804020204" pitchFamily="49" charset="0"/>
                <a:ea typeface="+mn-ea"/>
                <a:cs typeface="+mn-cs"/>
              </a:rPr>
              <a:t>resolveTitle</a:t>
            </a:r>
            <a:r>
              <a:rPr kumimoji="0" lang="en-US" sz="2100" b="0" i="0" u="none" strike="noStrike" kern="1200" cap="none" spc="0" normalizeH="0" baseline="0" noProof="0" dirty="0">
                <a:ln>
                  <a:noFill/>
                </a:ln>
                <a:solidFill>
                  <a:srgbClr val="D4D4D4"/>
                </a:solidFill>
                <a:effectLst/>
                <a:uLnTx/>
                <a:uFillTx/>
                <a:latin typeface="Menlo" panose="020B0609030804020204" pitchFamily="49" charset="0"/>
                <a:ea typeface="+mn-ea"/>
                <a:cs typeface="+mn-cs"/>
              </a:rPr>
              <a:t>(...</a:t>
            </a:r>
            <a:r>
              <a:rPr kumimoji="0" lang="en-US" sz="2100" b="0" i="0" u="none" strike="noStrike" kern="1200" cap="none" spc="0" normalizeH="0" baseline="0" noProof="0" dirty="0" err="1">
                <a:ln>
                  <a:noFill/>
                </a:ln>
                <a:solidFill>
                  <a:srgbClr val="9CDCFE"/>
                </a:solidFill>
                <a:effectLst/>
                <a:uLnTx/>
                <a:uFillTx/>
                <a:latin typeface="Menlo" panose="020B0609030804020204" pitchFamily="49" charset="0"/>
                <a:ea typeface="+mn-ea"/>
                <a:cs typeface="+mn-cs"/>
              </a:rPr>
              <a:t>args</a:t>
            </a:r>
            <a:r>
              <a:rPr kumimoji="0" lang="en-US" sz="2100" b="0" i="0" u="none" strike="noStrike" kern="1200" cap="none" spc="0" normalizeH="0" baseline="0" noProof="0" dirty="0">
                <a:ln>
                  <a:noFill/>
                </a:ln>
                <a:solidFill>
                  <a:srgbClr val="D4D4D4"/>
                </a:solidFill>
                <a:effectLst/>
                <a:uLnTx/>
                <a:uFillTx/>
                <a:latin typeface="Menlo" panose="020B0609030804020204" pitchFamily="49" charset="0"/>
                <a:ea typeface="+mn-ea"/>
                <a:cs typeface="+mn-cs"/>
              </a:rPr>
              <a:t>);</a:t>
            </a:r>
          </a:p>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D4D4D4"/>
                </a:solidFill>
                <a:effectLst/>
                <a:uLnTx/>
                <a:uFillTx/>
                <a:latin typeface="Menlo" panose="020B0609030804020204" pitchFamily="49" charset="0"/>
                <a:ea typeface="+mn-ea"/>
                <a:cs typeface="+mn-cs"/>
              </a:rPr>
              <a:t>}</a:t>
            </a:r>
          </a:p>
          <a:p>
            <a:pPr marL="0" marR="0" lvl="0" indent="0" algn="l" defTabSz="1088776" rtl="0" eaLnBrk="1" fontAlgn="auto" latinLnBrk="0" hangingPunct="1">
              <a:lnSpc>
                <a:spcPct val="100000"/>
              </a:lnSpc>
              <a:spcBef>
                <a:spcPts val="0"/>
              </a:spcBef>
              <a:spcAft>
                <a:spcPts val="0"/>
              </a:spcAft>
              <a:buClrTx/>
              <a:buSzTx/>
              <a:buFontTx/>
              <a:buNone/>
              <a:tabLst/>
              <a:defRPr/>
            </a:pPr>
            <a:br>
              <a:rPr kumimoji="0" lang="en-US" sz="2100" b="0" i="0" u="none" strike="noStrike" kern="1200" cap="none" spc="0" normalizeH="0" baseline="0" noProof="0" dirty="0">
                <a:ln>
                  <a:noFill/>
                </a:ln>
                <a:solidFill>
                  <a:srgbClr val="D4D4D4"/>
                </a:solidFill>
                <a:effectLst/>
                <a:uLnTx/>
                <a:uFillTx/>
                <a:latin typeface="Menlo" panose="020B0609030804020204" pitchFamily="49" charset="0"/>
                <a:ea typeface="+mn-ea"/>
                <a:cs typeface="+mn-cs"/>
              </a:rPr>
            </a:br>
            <a:r>
              <a:rPr kumimoji="0" lang="en-US" sz="2100" b="0" i="0" u="none" strike="noStrike" kern="1200" cap="none" spc="0" normalizeH="0" baseline="0" noProof="0" dirty="0">
                <a:ln>
                  <a:noFill/>
                </a:ln>
                <a:solidFill>
                  <a:srgbClr val="C586C0"/>
                </a:solidFill>
                <a:effectLst/>
                <a:uLnTx/>
                <a:uFillTx/>
                <a:latin typeface="Menlo" panose="020B0609030804020204" pitchFamily="49" charset="0"/>
                <a:ea typeface="+mn-ea"/>
                <a:cs typeface="+mn-cs"/>
              </a:rPr>
              <a:t>export</a:t>
            </a:r>
            <a:r>
              <a:rPr kumimoji="0" lang="en-US" sz="2100" b="0" i="0" u="none" strike="noStrike" kern="1200" cap="none" spc="0" normalizeH="0" baseline="0" noProof="0" dirty="0">
                <a:ln>
                  <a:noFill/>
                </a:ln>
                <a:solidFill>
                  <a:srgbClr val="D4D4D4"/>
                </a:solidFill>
                <a:effectLst/>
                <a:uLnTx/>
                <a:uFillTx/>
                <a:latin typeface="Menlo" panose="020B0609030804020204" pitchFamily="49" charset="0"/>
                <a:ea typeface="+mn-ea"/>
                <a:cs typeface="+mn-cs"/>
              </a:rPr>
              <a:t> </a:t>
            </a:r>
            <a:r>
              <a:rPr kumimoji="0" lang="en-US" sz="2100" b="0" i="0" u="none" strike="noStrike" kern="1200" cap="none" spc="0" normalizeH="0" baseline="0" noProof="0" dirty="0">
                <a:ln>
                  <a:noFill/>
                </a:ln>
                <a:solidFill>
                  <a:srgbClr val="569CD6"/>
                </a:solidFill>
                <a:effectLst/>
                <a:uLnTx/>
                <a:uFillTx/>
                <a:latin typeface="Menlo" panose="020B0609030804020204" pitchFamily="49" charset="0"/>
                <a:ea typeface="+mn-ea"/>
                <a:cs typeface="+mn-cs"/>
              </a:rPr>
              <a:t>interface</a:t>
            </a:r>
            <a:r>
              <a:rPr kumimoji="0" lang="en-US" sz="2100" b="0" i="0" u="none" strike="noStrike" kern="1200" cap="none" spc="0" normalizeH="0" baseline="0" noProof="0" dirty="0">
                <a:ln>
                  <a:noFill/>
                </a:ln>
                <a:solidFill>
                  <a:srgbClr val="D4D4D4"/>
                </a:solidFill>
                <a:effectLst/>
                <a:uLnTx/>
                <a:uFillTx/>
                <a:latin typeface="Menlo" panose="020B0609030804020204" pitchFamily="49" charset="0"/>
                <a:ea typeface="+mn-ea"/>
                <a:cs typeface="+mn-cs"/>
              </a:rPr>
              <a:t> </a:t>
            </a:r>
            <a:r>
              <a:rPr kumimoji="0" lang="en-US" sz="2100" b="0" i="0" u="none" strike="noStrike" kern="1200" cap="none" spc="0" normalizeH="0" baseline="0" noProof="0" dirty="0" err="1">
                <a:ln>
                  <a:noFill/>
                </a:ln>
                <a:solidFill>
                  <a:srgbClr val="4EC9B0"/>
                </a:solidFill>
                <a:effectLst/>
                <a:uLnTx/>
                <a:uFillTx/>
                <a:latin typeface="Menlo" panose="020B0609030804020204" pitchFamily="49" charset="0"/>
                <a:ea typeface="+mn-ea"/>
                <a:cs typeface="+mn-cs"/>
              </a:rPr>
              <a:t>PageDescriptionResolver</a:t>
            </a:r>
            <a:r>
              <a:rPr kumimoji="0" lang="en-US" sz="2100" b="0" i="0" u="none" strike="noStrike" kern="1200" cap="none" spc="0" normalizeH="0" baseline="0" noProof="0" dirty="0">
                <a:ln>
                  <a:noFill/>
                </a:ln>
                <a:solidFill>
                  <a:srgbClr val="D4D4D4"/>
                </a:solidFill>
                <a:effectLst/>
                <a:uLnTx/>
                <a:uFillTx/>
                <a:latin typeface="Menlo" panose="020B0609030804020204" pitchFamily="49" charset="0"/>
                <a:ea typeface="+mn-ea"/>
                <a:cs typeface="+mn-cs"/>
              </a:rPr>
              <a:t> {</a:t>
            </a:r>
          </a:p>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DCDCAA"/>
                </a:solidFill>
                <a:effectLst/>
                <a:uLnTx/>
                <a:uFillTx/>
                <a:latin typeface="Menlo" panose="020B0609030804020204" pitchFamily="49" charset="0"/>
                <a:ea typeface="+mn-ea"/>
                <a:cs typeface="+mn-cs"/>
              </a:rPr>
              <a:t>  </a:t>
            </a:r>
            <a:r>
              <a:rPr kumimoji="0" lang="en-US" sz="2100" b="0" i="0" u="none" strike="noStrike" kern="1200" cap="none" spc="0" normalizeH="0" baseline="0" noProof="0" dirty="0" err="1">
                <a:ln>
                  <a:noFill/>
                </a:ln>
                <a:solidFill>
                  <a:srgbClr val="DCDCAA"/>
                </a:solidFill>
                <a:effectLst/>
                <a:uLnTx/>
                <a:uFillTx/>
                <a:latin typeface="Menlo" panose="020B0609030804020204" pitchFamily="49" charset="0"/>
                <a:ea typeface="+mn-ea"/>
                <a:cs typeface="+mn-cs"/>
              </a:rPr>
              <a:t>resolveDescription</a:t>
            </a:r>
            <a:r>
              <a:rPr kumimoji="0" lang="en-US" sz="2100" b="0" i="0" u="none" strike="noStrike" kern="1200" cap="none" spc="0" normalizeH="0" baseline="0" noProof="0" dirty="0">
                <a:ln>
                  <a:noFill/>
                </a:ln>
                <a:solidFill>
                  <a:srgbClr val="D4D4D4"/>
                </a:solidFill>
                <a:effectLst/>
                <a:uLnTx/>
                <a:uFillTx/>
                <a:latin typeface="Menlo" panose="020B0609030804020204" pitchFamily="49" charset="0"/>
                <a:ea typeface="+mn-ea"/>
                <a:cs typeface="+mn-cs"/>
              </a:rPr>
              <a:t>(...</a:t>
            </a:r>
            <a:r>
              <a:rPr kumimoji="0" lang="en-US" sz="2100" b="0" i="0" u="none" strike="noStrike" kern="1200" cap="none" spc="0" normalizeH="0" baseline="0" noProof="0" dirty="0" err="1">
                <a:ln>
                  <a:noFill/>
                </a:ln>
                <a:solidFill>
                  <a:srgbClr val="9CDCFE"/>
                </a:solidFill>
                <a:effectLst/>
                <a:uLnTx/>
                <a:uFillTx/>
                <a:latin typeface="Menlo" panose="020B0609030804020204" pitchFamily="49" charset="0"/>
                <a:ea typeface="+mn-ea"/>
                <a:cs typeface="+mn-cs"/>
              </a:rPr>
              <a:t>args</a:t>
            </a:r>
            <a:r>
              <a:rPr kumimoji="0" lang="en-US" sz="2100" b="0" i="0" u="none" strike="noStrike" kern="1200" cap="none" spc="0" normalizeH="0" baseline="0" noProof="0" dirty="0">
                <a:ln>
                  <a:noFill/>
                </a:ln>
                <a:solidFill>
                  <a:srgbClr val="D4D4D4"/>
                </a:solidFill>
                <a:effectLst/>
                <a:uLnTx/>
                <a:uFillTx/>
                <a:latin typeface="Menlo" panose="020B0609030804020204" pitchFamily="49" charset="0"/>
                <a:ea typeface="+mn-ea"/>
                <a:cs typeface="+mn-cs"/>
              </a:rPr>
              <a:t>);</a:t>
            </a:r>
          </a:p>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D4D4D4"/>
                </a:solidFill>
                <a:effectLst/>
                <a:uLnTx/>
                <a:uFillTx/>
                <a:latin typeface="Menlo" panose="020B0609030804020204" pitchFamily="49" charset="0"/>
                <a:ea typeface="+mn-ea"/>
                <a:cs typeface="+mn-cs"/>
              </a:rPr>
              <a:t>}</a:t>
            </a:r>
          </a:p>
          <a:p>
            <a:pPr marL="0" marR="0" lvl="0" indent="0" algn="l" defTabSz="1088776" rtl="0" eaLnBrk="1" fontAlgn="auto" latinLnBrk="0" hangingPunct="1">
              <a:lnSpc>
                <a:spcPct val="100000"/>
              </a:lnSpc>
              <a:spcBef>
                <a:spcPts val="0"/>
              </a:spcBef>
              <a:spcAft>
                <a:spcPts val="0"/>
              </a:spcAft>
              <a:buClrTx/>
              <a:buSzTx/>
              <a:buFontTx/>
              <a:buNone/>
              <a:tabLst/>
              <a:defRPr/>
            </a:pPr>
            <a:br>
              <a:rPr kumimoji="0" lang="en-US" sz="2100" b="0" i="0" u="none" strike="noStrike" kern="1200" cap="none" spc="0" normalizeH="0" baseline="0" noProof="0" dirty="0">
                <a:ln>
                  <a:noFill/>
                </a:ln>
                <a:solidFill>
                  <a:srgbClr val="D4D4D4"/>
                </a:solidFill>
                <a:effectLst/>
                <a:uLnTx/>
                <a:uFillTx/>
                <a:latin typeface="Menlo" panose="020B0609030804020204" pitchFamily="49" charset="0"/>
                <a:ea typeface="+mn-ea"/>
                <a:cs typeface="+mn-cs"/>
              </a:rPr>
            </a:br>
            <a:endParaRPr kumimoji="0" lang="en-US" sz="2100" b="0" i="0" u="none" strike="noStrike" kern="1200" cap="none" spc="0" normalizeH="0" baseline="0" noProof="0" dirty="0">
              <a:ln>
                <a:noFill/>
              </a:ln>
              <a:solidFill>
                <a:srgbClr val="D4D4D4"/>
              </a:solidFill>
              <a:effectLst/>
              <a:uLnTx/>
              <a:uFillTx/>
              <a:latin typeface="Menlo" panose="020B0609030804020204" pitchFamily="49" charset="0"/>
              <a:ea typeface="+mn-ea"/>
              <a:cs typeface="+mn-cs"/>
            </a:endParaRPr>
          </a:p>
        </p:txBody>
      </p:sp>
    </p:spTree>
    <p:extLst>
      <p:ext uri="{BB962C8B-B14F-4D97-AF65-F5344CB8AC3E}">
        <p14:creationId xmlns:p14="http://schemas.microsoft.com/office/powerpoint/2010/main" val="363957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E92395-4270-D94C-9C5D-A986B4D8476D}"/>
              </a:ext>
            </a:extLst>
          </p:cNvPr>
          <p:cNvSpPr>
            <a:spLocks noGrp="1"/>
          </p:cNvSpPr>
          <p:nvPr>
            <p:ph type="body" sz="quarter" idx="10"/>
          </p:nvPr>
        </p:nvSpPr>
        <p:spPr/>
        <p:txBody>
          <a:bodyPr/>
          <a:lstStyle/>
          <a:p>
            <a:pPr marL="457200" indent="-457200">
              <a:buClr>
                <a:schemeClr val="tx1"/>
              </a:buClr>
              <a:buFont typeface="+mj-lt"/>
              <a:buAutoNum type="arabicPeriod"/>
            </a:pPr>
            <a:r>
              <a:rPr lang="en-US" dirty="0"/>
              <a:t>Build custom metatags with </a:t>
            </a:r>
            <a:r>
              <a:rPr lang="en-US" dirty="0" err="1"/>
              <a:t>PageResolvers</a:t>
            </a:r>
            <a:endParaRPr lang="en-US" dirty="0"/>
          </a:p>
        </p:txBody>
      </p:sp>
      <p:sp>
        <p:nvSpPr>
          <p:cNvPr id="3" name="Title 2">
            <a:extLst>
              <a:ext uri="{FF2B5EF4-FFF2-40B4-BE49-F238E27FC236}">
                <a16:creationId xmlns:a16="http://schemas.microsoft.com/office/drawing/2014/main" id="{5FFD1189-1907-6544-9337-CF4C5A20A993}"/>
              </a:ext>
            </a:extLst>
          </p:cNvPr>
          <p:cNvSpPr>
            <a:spLocks noGrp="1"/>
          </p:cNvSpPr>
          <p:nvPr>
            <p:ph type="title"/>
          </p:nvPr>
        </p:nvSpPr>
        <p:spPr/>
        <p:txBody>
          <a:bodyPr/>
          <a:lstStyle/>
          <a:p>
            <a:r>
              <a:rPr lang="en-US" dirty="0"/>
              <a:t>Learn by doing</a:t>
            </a:r>
          </a:p>
        </p:txBody>
      </p:sp>
    </p:spTree>
    <p:extLst>
      <p:ext uri="{BB962C8B-B14F-4D97-AF65-F5344CB8AC3E}">
        <p14:creationId xmlns:p14="http://schemas.microsoft.com/office/powerpoint/2010/main" val="2593250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383585-B1C7-A144-A2CB-82F13E9B609A}"/>
              </a:ext>
            </a:extLst>
          </p:cNvPr>
          <p:cNvSpPr>
            <a:spLocks noGrp="1"/>
          </p:cNvSpPr>
          <p:nvPr>
            <p:ph type="ctrTitle"/>
          </p:nvPr>
        </p:nvSpPr>
        <p:spPr>
          <a:xfrm>
            <a:off x="503999" y="1467009"/>
            <a:ext cx="7328035" cy="923116"/>
          </a:xfrm>
        </p:spPr>
        <p:txBody>
          <a:bodyPr/>
          <a:lstStyle/>
          <a:p>
            <a:r>
              <a:rPr lang="en-US" dirty="0"/>
              <a:t>Questions? Shoot! </a:t>
            </a:r>
          </a:p>
        </p:txBody>
      </p:sp>
      <p:sp>
        <p:nvSpPr>
          <p:cNvPr id="4" name="Text Placeholder 3">
            <a:extLst>
              <a:ext uri="{FF2B5EF4-FFF2-40B4-BE49-F238E27FC236}">
                <a16:creationId xmlns:a16="http://schemas.microsoft.com/office/drawing/2014/main" id="{6D0CEC5A-9DC7-3A4B-84AB-501B34CC0CAF}"/>
              </a:ext>
            </a:extLst>
          </p:cNvPr>
          <p:cNvSpPr>
            <a:spLocks noGrp="1"/>
          </p:cNvSpPr>
          <p:nvPr>
            <p:ph type="body" sz="quarter" idx="10"/>
          </p:nvPr>
        </p:nvSpPr>
        <p:spPr/>
        <p:txBody>
          <a:bodyPr/>
          <a:lstStyle/>
          <a:p>
            <a:pPr lvl="1"/>
            <a:r>
              <a:rPr lang="en-US" b="1" dirty="0"/>
              <a:t>Tobias Ouwejan</a:t>
            </a:r>
          </a:p>
          <a:p>
            <a:pPr lvl="1"/>
            <a:r>
              <a:rPr lang="en-CA" dirty="0"/>
              <a:t>Lead Architect Commerce, SAP Customer Experience</a:t>
            </a:r>
          </a:p>
          <a:p>
            <a:pPr lvl="1"/>
            <a:endParaRPr lang="en-CA" dirty="0"/>
          </a:p>
          <a:p>
            <a:pPr lvl="1"/>
            <a:r>
              <a:rPr lang="en-CA" dirty="0">
                <a:hlinkClick r:id="rId2"/>
              </a:rPr>
              <a:t>tobias.ouwejan@sap.com</a:t>
            </a:r>
            <a:endParaRPr lang="en-CA" dirty="0"/>
          </a:p>
          <a:p>
            <a:pPr lvl="1"/>
            <a:r>
              <a:rPr lang="en-US" dirty="0">
                <a:hlinkClick r:id="rId3"/>
              </a:rPr>
              <a:t>https://github.com/tobi-or-not-tobi/</a:t>
            </a:r>
            <a:endParaRPr lang="en-CA" dirty="0"/>
          </a:p>
        </p:txBody>
      </p:sp>
    </p:spTree>
    <p:extLst>
      <p:ext uri="{BB962C8B-B14F-4D97-AF65-F5344CB8AC3E}">
        <p14:creationId xmlns:p14="http://schemas.microsoft.com/office/powerpoint/2010/main" val="895165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9FB6A6D-CF54-2F41-96AF-6E0E37B0F905}"/>
              </a:ext>
            </a:extLst>
          </p:cNvPr>
          <p:cNvSpPr>
            <a:spLocks noGrp="1"/>
          </p:cNvSpPr>
          <p:nvPr>
            <p:ph type="body" sz="quarter" idx="11"/>
          </p:nvPr>
        </p:nvSpPr>
        <p:spPr>
          <a:xfrm>
            <a:off x="6362477" y="1620000"/>
            <a:ext cx="5328000" cy="3826643"/>
          </a:xfrm>
        </p:spPr>
        <p:txBody>
          <a:bodyPr/>
          <a:lstStyle/>
          <a:p>
            <a:r>
              <a:rPr lang="en-US" b="1" dirty="0"/>
              <a:t>Topics</a:t>
            </a:r>
          </a:p>
          <a:p>
            <a:pPr marL="342900" indent="-342900">
              <a:buFont typeface="Wingdings" pitchFamily="2" charset="2"/>
              <a:buChar char="§"/>
            </a:pPr>
            <a:r>
              <a:rPr lang="en-US" dirty="0"/>
              <a:t>Business Requirements</a:t>
            </a:r>
          </a:p>
          <a:p>
            <a:pPr marL="342900" indent="-342900">
              <a:buFont typeface="Wingdings" pitchFamily="2" charset="2"/>
              <a:buChar char="§"/>
            </a:pPr>
            <a:r>
              <a:rPr lang="en-US" dirty="0"/>
              <a:t>Indexable Pages (SSR)</a:t>
            </a:r>
          </a:p>
          <a:p>
            <a:pPr marL="342900" indent="-342900">
              <a:buFont typeface="Wingdings" pitchFamily="2" charset="2"/>
              <a:buChar char="§"/>
            </a:pPr>
            <a:r>
              <a:rPr lang="en-US" dirty="0"/>
              <a:t>Stateful URLs</a:t>
            </a:r>
          </a:p>
          <a:p>
            <a:pPr marL="342900" indent="-342900">
              <a:buFont typeface="Wingdings" pitchFamily="2" charset="2"/>
              <a:buChar char="§"/>
            </a:pPr>
            <a:r>
              <a:rPr lang="en-US" dirty="0"/>
              <a:t>Configurable URLs</a:t>
            </a:r>
          </a:p>
          <a:p>
            <a:pPr marL="342900" indent="-342900">
              <a:buFont typeface="Wingdings" pitchFamily="2" charset="2"/>
              <a:buChar char="§"/>
            </a:pPr>
            <a:r>
              <a:rPr lang="en-US" dirty="0"/>
              <a:t>Meta tags</a:t>
            </a:r>
          </a:p>
          <a:p>
            <a:pPr marL="342900" indent="-342900">
              <a:buFont typeface="Wingdings" pitchFamily="2" charset="2"/>
              <a:buChar char="§"/>
            </a:pPr>
            <a:r>
              <a:rPr lang="en-US" dirty="0"/>
              <a:t>Page Resolvers</a:t>
            </a:r>
          </a:p>
          <a:p>
            <a:endParaRPr lang="en-US" dirty="0"/>
          </a:p>
        </p:txBody>
      </p:sp>
      <p:sp>
        <p:nvSpPr>
          <p:cNvPr id="4" name="Text Placeholder 3">
            <a:extLst>
              <a:ext uri="{FF2B5EF4-FFF2-40B4-BE49-F238E27FC236}">
                <a16:creationId xmlns:a16="http://schemas.microsoft.com/office/drawing/2014/main" id="{2653E47F-C655-C641-9CC5-A968ECFAD1B2}"/>
              </a:ext>
            </a:extLst>
          </p:cNvPr>
          <p:cNvSpPr>
            <a:spLocks noGrp="1"/>
          </p:cNvSpPr>
          <p:nvPr>
            <p:ph type="body" sz="quarter" idx="10"/>
          </p:nvPr>
        </p:nvSpPr>
        <p:spPr/>
        <p:txBody>
          <a:bodyPr>
            <a:normAutofit/>
          </a:bodyPr>
          <a:lstStyle/>
          <a:p>
            <a:pPr fontAlgn="base">
              <a:spcBef>
                <a:spcPct val="50000"/>
              </a:spcBef>
              <a:spcAft>
                <a:spcPct val="0"/>
              </a:spcAft>
              <a:buClr>
                <a:srgbClr val="F0AB00"/>
              </a:buClr>
            </a:pPr>
            <a:r>
              <a:rPr lang="en-US" b="1" kern="0" dirty="0">
                <a:solidFill>
                  <a:schemeClr val="accent1"/>
                </a:solidFill>
                <a:ea typeface="Arial Unicode MS" pitchFamily="34" charset="-128"/>
                <a:cs typeface="Arial Unicode MS" pitchFamily="34" charset="-128"/>
              </a:rPr>
              <a:t>Goal</a:t>
            </a:r>
          </a:p>
          <a:p>
            <a:pPr marL="285750" indent="-285750" fontAlgn="base">
              <a:spcBef>
                <a:spcPct val="50000"/>
              </a:spcBef>
              <a:spcAft>
                <a:spcPct val="0"/>
              </a:spcAft>
              <a:buClr>
                <a:srgbClr val="F0AB00"/>
              </a:buClr>
              <a:buFont typeface="Wingdings" pitchFamily="2" charset="2"/>
              <a:buChar char="§"/>
            </a:pPr>
            <a:r>
              <a:rPr lang="en-US" kern="0" dirty="0">
                <a:solidFill>
                  <a:schemeClr val="accent1"/>
                </a:solidFill>
                <a:ea typeface="Arial Unicode MS" pitchFamily="34" charset="-128"/>
                <a:cs typeface="Arial Unicode MS" pitchFamily="34" charset="-128"/>
              </a:rPr>
              <a:t>Understand Server Side Rendering</a:t>
            </a:r>
          </a:p>
          <a:p>
            <a:pPr marL="285750" indent="-285750" fontAlgn="base">
              <a:spcBef>
                <a:spcPct val="50000"/>
              </a:spcBef>
              <a:spcAft>
                <a:spcPct val="0"/>
              </a:spcAft>
              <a:buClr>
                <a:srgbClr val="F0AB00"/>
              </a:buClr>
              <a:buFont typeface="Wingdings" pitchFamily="2" charset="2"/>
              <a:buChar char="§"/>
            </a:pPr>
            <a:r>
              <a:rPr lang="en-US" kern="0" dirty="0">
                <a:solidFill>
                  <a:schemeClr val="accent1"/>
                </a:solidFill>
                <a:ea typeface="Arial Unicode MS" pitchFamily="34" charset="-128"/>
                <a:cs typeface="Arial Unicode MS" pitchFamily="34" charset="-128"/>
              </a:rPr>
              <a:t>Understand default SEO capabilities</a:t>
            </a:r>
          </a:p>
          <a:p>
            <a:pPr marL="285750" indent="-285750" fontAlgn="base">
              <a:spcBef>
                <a:spcPct val="50000"/>
              </a:spcBef>
              <a:spcAft>
                <a:spcPct val="0"/>
              </a:spcAft>
              <a:buClr>
                <a:srgbClr val="F0AB00"/>
              </a:buClr>
              <a:buFont typeface="Wingdings" pitchFamily="2" charset="2"/>
              <a:buChar char="§"/>
            </a:pPr>
            <a:r>
              <a:rPr lang="en-US" kern="0" dirty="0">
                <a:solidFill>
                  <a:schemeClr val="accent1"/>
                </a:solidFill>
                <a:ea typeface="Arial Unicode MS" pitchFamily="34" charset="-128"/>
                <a:cs typeface="Arial Unicode MS" pitchFamily="34" charset="-128"/>
              </a:rPr>
              <a:t>Build custom </a:t>
            </a:r>
          </a:p>
        </p:txBody>
      </p:sp>
      <p:sp>
        <p:nvSpPr>
          <p:cNvPr id="8" name="Title 7">
            <a:extLst>
              <a:ext uri="{FF2B5EF4-FFF2-40B4-BE49-F238E27FC236}">
                <a16:creationId xmlns:a16="http://schemas.microsoft.com/office/drawing/2014/main" id="{1077BB12-A51A-724B-9408-7E6EA4BF7F1A}"/>
              </a:ext>
            </a:extLst>
          </p:cNvPr>
          <p:cNvSpPr>
            <a:spLocks noGrp="1"/>
          </p:cNvSpPr>
          <p:nvPr>
            <p:ph type="title"/>
          </p:nvPr>
        </p:nvSpPr>
        <p:spPr>
          <a:xfrm>
            <a:off x="504001" y="504000"/>
            <a:ext cx="11186476" cy="369332"/>
          </a:xfrm>
        </p:spPr>
        <p:txBody>
          <a:bodyPr/>
          <a:lstStyle/>
          <a:p>
            <a:r>
              <a:rPr lang="en-US" dirty="0"/>
              <a:t>SEO</a:t>
            </a:r>
            <a:endParaRPr lang="en-US" b="0" dirty="0"/>
          </a:p>
        </p:txBody>
      </p:sp>
    </p:spTree>
    <p:extLst>
      <p:ext uri="{BB962C8B-B14F-4D97-AF65-F5344CB8AC3E}">
        <p14:creationId xmlns:p14="http://schemas.microsoft.com/office/powerpoint/2010/main" val="2489959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2B9F45-D49C-2141-AD00-B3739571E71E}"/>
              </a:ext>
            </a:extLst>
          </p:cNvPr>
          <p:cNvSpPr>
            <a:spLocks noGrp="1"/>
          </p:cNvSpPr>
          <p:nvPr>
            <p:ph type="body" sz="quarter" idx="10"/>
          </p:nvPr>
        </p:nvSpPr>
        <p:spPr/>
        <p:txBody>
          <a:bodyPr/>
          <a:lstStyle/>
          <a:p>
            <a:r>
              <a:rPr lang="en-US" dirty="0"/>
              <a:t>Documentation</a:t>
            </a:r>
            <a:br>
              <a:rPr lang="en-US" dirty="0"/>
            </a:br>
            <a:r>
              <a:rPr lang="en-US" dirty="0">
                <a:hlinkClick r:id="rId2"/>
              </a:rPr>
              <a:t>https://sap.github.io/cloud-commerce-spartacus-storefront-docs/seo-capabilities/</a:t>
            </a:r>
            <a:endParaRPr lang="en-US" dirty="0"/>
          </a:p>
          <a:p>
            <a:r>
              <a:rPr lang="en-US" dirty="0"/>
              <a:t>Bootcamp</a:t>
            </a:r>
            <a:br>
              <a:rPr lang="en-US" dirty="0"/>
            </a:br>
            <a:r>
              <a:rPr lang="en-US" dirty="0">
                <a:hlinkClick r:id="rId3"/>
              </a:rPr>
              <a:t>https://github.com/tobi-or-not-tobi/spartacus-bootcamp/tree/master/src/app/features/seo</a:t>
            </a:r>
            <a:r>
              <a:rPr lang="en-US" dirty="0"/>
              <a:t>   </a:t>
            </a:r>
            <a:br>
              <a:rPr lang="en-US" dirty="0"/>
            </a:br>
            <a:endParaRPr lang="en-US" dirty="0"/>
          </a:p>
          <a:p>
            <a:endParaRPr lang="en-US" dirty="0"/>
          </a:p>
        </p:txBody>
      </p:sp>
      <p:sp>
        <p:nvSpPr>
          <p:cNvPr id="5" name="Title 4">
            <a:extLst>
              <a:ext uri="{FF2B5EF4-FFF2-40B4-BE49-F238E27FC236}">
                <a16:creationId xmlns:a16="http://schemas.microsoft.com/office/drawing/2014/main" id="{A589B915-967B-4545-AA0F-F8C69BE16AB8}"/>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2660195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2F2EC6-1055-4944-B311-31E6F174AEE4}"/>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C2BB73C3-E2D1-F448-A720-E7E94CF843A8}"/>
              </a:ext>
            </a:extLst>
          </p:cNvPr>
          <p:cNvSpPr>
            <a:spLocks noGrp="1"/>
          </p:cNvSpPr>
          <p:nvPr>
            <p:ph type="body" sz="quarter" idx="10"/>
          </p:nvPr>
        </p:nvSpPr>
        <p:spPr/>
        <p:txBody>
          <a:bodyPr/>
          <a:lstStyle/>
          <a:p>
            <a:pPr marL="342900" indent="-342900">
              <a:buFont typeface="Wingdings" pitchFamily="2" charset="2"/>
              <a:buChar char="§"/>
            </a:pPr>
            <a:r>
              <a:rPr lang="en-US" dirty="0"/>
              <a:t>Indexable and sharable Pages</a:t>
            </a:r>
          </a:p>
          <a:p>
            <a:pPr marL="342900" indent="-342900">
              <a:buFont typeface="Wingdings" pitchFamily="2" charset="2"/>
              <a:buChar char="§"/>
            </a:pPr>
            <a:r>
              <a:rPr lang="en-US" dirty="0"/>
              <a:t>Fast loading Pages</a:t>
            </a:r>
          </a:p>
          <a:p>
            <a:pPr marL="342900" indent="-342900">
              <a:buFont typeface="Wingdings" pitchFamily="2" charset="2"/>
              <a:buChar char="§"/>
            </a:pPr>
            <a:r>
              <a:rPr lang="en-US" dirty="0"/>
              <a:t>Control SERP</a:t>
            </a:r>
            <a:br>
              <a:rPr lang="en-US" dirty="0"/>
            </a:br>
            <a:r>
              <a:rPr lang="en-US" dirty="0"/>
              <a:t>Stateful URLs, Title, Description</a:t>
            </a:r>
          </a:p>
          <a:p>
            <a:pPr marL="342900" indent="-342900">
              <a:buFont typeface="Wingdings" pitchFamily="2" charset="2"/>
              <a:buChar char="§"/>
            </a:pPr>
            <a:r>
              <a:rPr lang="en-US" dirty="0"/>
              <a:t>Control Meta tags</a:t>
            </a:r>
          </a:p>
          <a:p>
            <a:pPr marL="342900" indent="-342900">
              <a:buFont typeface="Wingdings" pitchFamily="2" charset="2"/>
              <a:buChar char="§"/>
            </a:pPr>
            <a:r>
              <a:rPr lang="en-US" dirty="0"/>
              <a:t>Control bot visits (robots)</a:t>
            </a:r>
            <a:br>
              <a:rPr lang="en-US" dirty="0"/>
            </a:br>
            <a:r>
              <a:rPr lang="en-US" dirty="0"/>
              <a:t>follow, </a:t>
            </a:r>
            <a:r>
              <a:rPr lang="en-US" dirty="0" err="1"/>
              <a:t>nofollow</a:t>
            </a:r>
            <a:r>
              <a:rPr lang="en-US" dirty="0"/>
              <a:t>, index, </a:t>
            </a:r>
            <a:r>
              <a:rPr lang="en-US" dirty="0" err="1"/>
              <a:t>noindex</a:t>
            </a:r>
            <a:endParaRPr lang="en-US" dirty="0"/>
          </a:p>
        </p:txBody>
      </p:sp>
      <p:sp>
        <p:nvSpPr>
          <p:cNvPr id="4" name="Title 3">
            <a:extLst>
              <a:ext uri="{FF2B5EF4-FFF2-40B4-BE49-F238E27FC236}">
                <a16:creationId xmlns:a16="http://schemas.microsoft.com/office/drawing/2014/main" id="{2E4A2E62-BFA0-9242-88E5-A6B24CB23272}"/>
              </a:ext>
            </a:extLst>
          </p:cNvPr>
          <p:cNvSpPr>
            <a:spLocks noGrp="1"/>
          </p:cNvSpPr>
          <p:nvPr>
            <p:ph type="title"/>
          </p:nvPr>
        </p:nvSpPr>
        <p:spPr/>
        <p:txBody>
          <a:bodyPr/>
          <a:lstStyle/>
          <a:p>
            <a:r>
              <a:rPr lang="en-US" dirty="0"/>
              <a:t>Business Requirements</a:t>
            </a:r>
          </a:p>
        </p:txBody>
      </p:sp>
    </p:spTree>
    <p:extLst>
      <p:ext uri="{BB962C8B-B14F-4D97-AF65-F5344CB8AC3E}">
        <p14:creationId xmlns:p14="http://schemas.microsoft.com/office/powerpoint/2010/main" val="3440468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C4A7BC-6027-024D-93B0-363BD05DDC6B}"/>
              </a:ext>
            </a:extLst>
          </p:cNvPr>
          <p:cNvSpPr>
            <a:spLocks noGrp="1"/>
          </p:cNvSpPr>
          <p:nvPr>
            <p:ph type="body" sz="quarter" idx="11"/>
          </p:nvPr>
        </p:nvSpPr>
        <p:spPr/>
        <p:txBody>
          <a:bodyPr/>
          <a:lstStyle/>
          <a:p>
            <a:r>
              <a:rPr lang="en-US" b="1" dirty="0"/>
              <a:t>Problems</a:t>
            </a:r>
          </a:p>
          <a:p>
            <a:pPr marL="342900" indent="-342900">
              <a:buFont typeface="Wingdings" pitchFamily="2" charset="2"/>
              <a:buChar char="§"/>
            </a:pPr>
            <a:r>
              <a:rPr lang="en-US" dirty="0"/>
              <a:t>SPA contains an empty shell page (</a:t>
            </a:r>
            <a:r>
              <a:rPr lang="en-US" dirty="0" err="1"/>
              <a:t>index.html</a:t>
            </a:r>
            <a:r>
              <a:rPr lang="en-US" dirty="0"/>
              <a:t>)</a:t>
            </a:r>
          </a:p>
          <a:p>
            <a:pPr marL="342900" indent="-342900">
              <a:buFont typeface="Wingdings" pitchFamily="2" charset="2"/>
              <a:buChar char="§"/>
            </a:pPr>
            <a:r>
              <a:rPr lang="en-US" dirty="0"/>
              <a:t>Content  (DOM) is build dynamically at runtime in the browser (execution time)</a:t>
            </a:r>
          </a:p>
          <a:p>
            <a:pPr marL="342900" indent="-342900">
              <a:buFont typeface="Wingdings" pitchFamily="2" charset="2"/>
              <a:buChar char="§"/>
            </a:pPr>
            <a:r>
              <a:rPr lang="en-US" dirty="0"/>
              <a:t>No content to index or share</a:t>
            </a:r>
          </a:p>
          <a:p>
            <a:endParaRPr lang="en-US" dirty="0"/>
          </a:p>
        </p:txBody>
      </p:sp>
      <p:sp>
        <p:nvSpPr>
          <p:cNvPr id="5" name="Text Placeholder 4">
            <a:extLst>
              <a:ext uri="{FF2B5EF4-FFF2-40B4-BE49-F238E27FC236}">
                <a16:creationId xmlns:a16="http://schemas.microsoft.com/office/drawing/2014/main" id="{37F9994F-0CB4-EF48-9386-6DAEE7411DC7}"/>
              </a:ext>
            </a:extLst>
          </p:cNvPr>
          <p:cNvSpPr>
            <a:spLocks noGrp="1"/>
          </p:cNvSpPr>
          <p:nvPr>
            <p:ph type="body" sz="quarter" idx="10"/>
          </p:nvPr>
        </p:nvSpPr>
        <p:spPr/>
        <p:txBody>
          <a:bodyPr/>
          <a:lstStyle/>
          <a:p>
            <a:r>
              <a:rPr lang="en-US" b="1" dirty="0"/>
              <a:t>Requirements</a:t>
            </a:r>
          </a:p>
          <a:p>
            <a:pPr marL="342900" indent="-342900">
              <a:buFont typeface="Wingdings" pitchFamily="2" charset="2"/>
              <a:buChar char="§"/>
            </a:pPr>
            <a:r>
              <a:rPr lang="en-US" dirty="0"/>
              <a:t>Storefront must be indexed in search index</a:t>
            </a:r>
          </a:p>
          <a:p>
            <a:pPr marL="342900" indent="-342900">
              <a:buFont typeface="Wingdings" pitchFamily="2" charset="2"/>
              <a:buChar char="§"/>
            </a:pPr>
            <a:r>
              <a:rPr lang="en-US" dirty="0"/>
              <a:t>Pages must be sharable </a:t>
            </a:r>
          </a:p>
          <a:p>
            <a:pPr marL="342900" indent="-342900">
              <a:buFont typeface="Wingdings" pitchFamily="2" charset="2"/>
              <a:buChar char="§"/>
            </a:pPr>
            <a:r>
              <a:rPr lang="en-US" dirty="0"/>
              <a:t>Pages should load fast</a:t>
            </a:r>
          </a:p>
        </p:txBody>
      </p:sp>
      <p:sp>
        <p:nvSpPr>
          <p:cNvPr id="4" name="Title 3">
            <a:extLst>
              <a:ext uri="{FF2B5EF4-FFF2-40B4-BE49-F238E27FC236}">
                <a16:creationId xmlns:a16="http://schemas.microsoft.com/office/drawing/2014/main" id="{06F6EA60-21A1-3D42-A081-7A8A2642B316}"/>
              </a:ext>
            </a:extLst>
          </p:cNvPr>
          <p:cNvSpPr>
            <a:spLocks noGrp="1"/>
          </p:cNvSpPr>
          <p:nvPr>
            <p:ph type="title"/>
          </p:nvPr>
        </p:nvSpPr>
        <p:spPr/>
        <p:txBody>
          <a:bodyPr/>
          <a:lstStyle/>
          <a:p>
            <a:r>
              <a:rPr lang="en-US" dirty="0"/>
              <a:t>Server Side Rendering (SSR) </a:t>
            </a:r>
          </a:p>
        </p:txBody>
      </p:sp>
    </p:spTree>
    <p:extLst>
      <p:ext uri="{BB962C8B-B14F-4D97-AF65-F5344CB8AC3E}">
        <p14:creationId xmlns:p14="http://schemas.microsoft.com/office/powerpoint/2010/main" val="2926551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20996A07-0136-574D-9088-6B26E168E927}"/>
              </a:ext>
            </a:extLst>
          </p:cNvPr>
          <p:cNvSpPr/>
          <p:nvPr/>
        </p:nvSpPr>
        <p:spPr bwMode="gray">
          <a:xfrm>
            <a:off x="2127918" y="4375268"/>
            <a:ext cx="6204736" cy="1640531"/>
          </a:xfrm>
          <a:prstGeom prst="rect">
            <a:avLst/>
          </a:prstGeom>
          <a:solidFill>
            <a:schemeClr val="bg1">
              <a:lumMod val="75000"/>
              <a:lumOff val="25000"/>
            </a:schemeClr>
          </a:solidFill>
          <a:ln w="25400" algn="ctr">
            <a:noFill/>
            <a:miter lim="800000"/>
            <a:headEnd/>
            <a:tailEnd/>
          </a:ln>
        </p:spPr>
        <p:txBody>
          <a:bodyPr lIns="90000" tIns="72000" rIns="90000" bIns="72000" rtlCol="0" anchor="t"/>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05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92" name="Rectangle 91">
            <a:extLst>
              <a:ext uri="{FF2B5EF4-FFF2-40B4-BE49-F238E27FC236}">
                <a16:creationId xmlns:a16="http://schemas.microsoft.com/office/drawing/2014/main" id="{8CCF1FBF-5739-3C4A-81FE-66A251147017}"/>
              </a:ext>
            </a:extLst>
          </p:cNvPr>
          <p:cNvSpPr/>
          <p:nvPr/>
        </p:nvSpPr>
        <p:spPr bwMode="gray">
          <a:xfrm>
            <a:off x="2127916" y="3327098"/>
            <a:ext cx="6204737" cy="645074"/>
          </a:xfrm>
          <a:prstGeom prst="rect">
            <a:avLst/>
          </a:prstGeom>
          <a:solidFill>
            <a:schemeClr val="bg1">
              <a:lumMod val="75000"/>
              <a:lumOff val="25000"/>
            </a:schemeClr>
          </a:solidFill>
          <a:ln w="25400" algn="ctr">
            <a:noFill/>
            <a:miter lim="800000"/>
            <a:headEnd/>
            <a:tailEnd/>
          </a:ln>
        </p:spPr>
        <p:txBody>
          <a:bodyPr lIns="90000" tIns="72000" rIns="90000" bIns="72000" rtlCol="0" anchor="t"/>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05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94" name="Rectangle 93">
            <a:extLst>
              <a:ext uri="{FF2B5EF4-FFF2-40B4-BE49-F238E27FC236}">
                <a16:creationId xmlns:a16="http://schemas.microsoft.com/office/drawing/2014/main" id="{5E38E5AC-3AB9-A94A-A8CE-02EA4FBDF71E}"/>
              </a:ext>
            </a:extLst>
          </p:cNvPr>
          <p:cNvSpPr/>
          <p:nvPr/>
        </p:nvSpPr>
        <p:spPr bwMode="gray">
          <a:xfrm>
            <a:off x="4353528" y="1940910"/>
            <a:ext cx="1752784" cy="606915"/>
          </a:xfrm>
          <a:prstGeom prst="rect">
            <a:avLst/>
          </a:prstGeom>
          <a:noFill/>
          <a:ln w="127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Web Client</a:t>
            </a:r>
          </a:p>
        </p:txBody>
      </p:sp>
      <p:cxnSp>
        <p:nvCxnSpPr>
          <p:cNvPr id="95" name="Straight Arrow Connector 8">
            <a:extLst>
              <a:ext uri="{FF2B5EF4-FFF2-40B4-BE49-F238E27FC236}">
                <a16:creationId xmlns:a16="http://schemas.microsoft.com/office/drawing/2014/main" id="{2E49F0CF-95B8-454B-B4A2-F5DE6C14253C}"/>
              </a:ext>
            </a:extLst>
          </p:cNvPr>
          <p:cNvCxnSpPr>
            <a:cxnSpLocks/>
            <a:stCxn id="94" idx="2"/>
            <a:endCxn id="124" idx="0"/>
          </p:cNvCxnSpPr>
          <p:nvPr/>
        </p:nvCxnSpPr>
        <p:spPr>
          <a:xfrm rot="16200000" flipH="1">
            <a:off x="5749715" y="2028029"/>
            <a:ext cx="990219" cy="2029809"/>
          </a:xfrm>
          <a:prstGeom prst="bentConnector3">
            <a:avLst>
              <a:gd name="adj1" fmla="val 50000"/>
            </a:avLst>
          </a:prstGeom>
          <a:noFill/>
          <a:ln w="12700" cap="flat" cmpd="sng" algn="ctr">
            <a:solidFill>
              <a:srgbClr val="F0AB00"/>
            </a:solidFill>
            <a:prstDash val="solid"/>
            <a:headEnd type="none" w="lg" len="lg"/>
            <a:tailEnd type="triangle" w="lg" len="lg"/>
          </a:ln>
          <a:effectLst/>
        </p:spPr>
      </p:cxnSp>
      <p:sp>
        <p:nvSpPr>
          <p:cNvPr id="96" name="Rectangle 95">
            <a:extLst>
              <a:ext uri="{FF2B5EF4-FFF2-40B4-BE49-F238E27FC236}">
                <a16:creationId xmlns:a16="http://schemas.microsoft.com/office/drawing/2014/main" id="{8696AB9C-87B9-E34D-8489-4D19F118277C}"/>
              </a:ext>
            </a:extLst>
          </p:cNvPr>
          <p:cNvSpPr/>
          <p:nvPr/>
        </p:nvSpPr>
        <p:spPr bwMode="gray">
          <a:xfrm>
            <a:off x="2294964" y="5071340"/>
            <a:ext cx="1752784" cy="730622"/>
          </a:xfrm>
          <a:prstGeom prst="rect">
            <a:avLst/>
          </a:prstGeom>
          <a:solidFill>
            <a:schemeClr val="bg1"/>
          </a:solidFill>
          <a:ln w="12700" algn="ctr">
            <a:solidFill>
              <a:schemeClr val="tx1"/>
            </a:solidFill>
            <a:miter lim="800000"/>
            <a:headEnd/>
            <a:tailEnd/>
          </a:ln>
        </p:spPr>
        <p:txBody>
          <a:bodyPr lIns="90000" tIns="72000" rIns="90000" bIns="72000" rtlCol="0" anchor="b"/>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Static Content</a:t>
            </a:r>
            <a:br>
              <a:rPr kumimoji="0" lang="en-US"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br>
            <a:r>
              <a:rPr kumimoji="0" lang="en-US"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(JPS, PNG)</a:t>
            </a:r>
          </a:p>
        </p:txBody>
      </p:sp>
      <p:cxnSp>
        <p:nvCxnSpPr>
          <p:cNvPr id="97" name="Straight Arrow Connector 67">
            <a:extLst>
              <a:ext uri="{FF2B5EF4-FFF2-40B4-BE49-F238E27FC236}">
                <a16:creationId xmlns:a16="http://schemas.microsoft.com/office/drawing/2014/main" id="{710AB575-EFD7-F04F-8EDD-505F552F8CEA}"/>
              </a:ext>
            </a:extLst>
          </p:cNvPr>
          <p:cNvCxnSpPr>
            <a:cxnSpLocks/>
            <a:stCxn id="94" idx="2"/>
            <a:endCxn id="123" idx="0"/>
          </p:cNvCxnSpPr>
          <p:nvPr/>
        </p:nvCxnSpPr>
        <p:spPr>
          <a:xfrm rot="5400000">
            <a:off x="3705530" y="2013653"/>
            <a:ext cx="990219" cy="2058563"/>
          </a:xfrm>
          <a:prstGeom prst="bentConnector3">
            <a:avLst>
              <a:gd name="adj1" fmla="val 50000"/>
            </a:avLst>
          </a:prstGeom>
          <a:noFill/>
          <a:ln w="12700" cap="flat" cmpd="sng" algn="ctr">
            <a:solidFill>
              <a:srgbClr val="F0AB00"/>
            </a:solidFill>
            <a:prstDash val="solid"/>
            <a:headEnd type="none" w="lg" len="lg"/>
            <a:tailEnd type="triangle" w="lg" len="lg"/>
          </a:ln>
          <a:effectLst/>
        </p:spPr>
      </p:cxnSp>
      <p:sp>
        <p:nvSpPr>
          <p:cNvPr id="98" name="Rectangle 97">
            <a:extLst>
              <a:ext uri="{FF2B5EF4-FFF2-40B4-BE49-F238E27FC236}">
                <a16:creationId xmlns:a16="http://schemas.microsoft.com/office/drawing/2014/main" id="{1CBD5117-72D2-8440-98BA-57460C513B16}"/>
              </a:ext>
            </a:extLst>
          </p:cNvPr>
          <p:cNvSpPr/>
          <p:nvPr/>
        </p:nvSpPr>
        <p:spPr bwMode="gray">
          <a:xfrm>
            <a:off x="4332285" y="5071340"/>
            <a:ext cx="1752784" cy="730622"/>
          </a:xfrm>
          <a:prstGeom prst="rect">
            <a:avLst/>
          </a:prstGeom>
          <a:solidFill>
            <a:schemeClr val="bg1"/>
          </a:solidFill>
          <a:ln w="12700" algn="ctr">
            <a:solidFill>
              <a:schemeClr val="tx1"/>
            </a:solidFill>
            <a:miter lim="800000"/>
            <a:headEnd/>
            <a:tailEnd/>
          </a:ln>
        </p:spPr>
        <p:txBody>
          <a:bodyPr lIns="90000" tIns="72000" rIns="90000" bIns="72000" rtlCol="0" anchor="b"/>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Static Application</a:t>
            </a:r>
            <a:br>
              <a:rPr kumimoji="0" lang="en-US"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br>
            <a:r>
              <a:rPr kumimoji="0" lang="en-US"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(JS, CSS)</a:t>
            </a:r>
            <a:endParaRPr kumimoji="0" lang="en-US"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cxnSp>
        <p:nvCxnSpPr>
          <p:cNvPr id="99" name="Straight Arrow Connector 67">
            <a:extLst>
              <a:ext uri="{FF2B5EF4-FFF2-40B4-BE49-F238E27FC236}">
                <a16:creationId xmlns:a16="http://schemas.microsoft.com/office/drawing/2014/main" id="{20C68CFD-EF34-B44A-B9AD-99FECB68F991}"/>
              </a:ext>
            </a:extLst>
          </p:cNvPr>
          <p:cNvCxnSpPr>
            <a:cxnSpLocks/>
            <a:stCxn id="94" idx="2"/>
            <a:endCxn id="117" idx="0"/>
          </p:cNvCxnSpPr>
          <p:nvPr/>
        </p:nvCxnSpPr>
        <p:spPr>
          <a:xfrm flipH="1">
            <a:off x="5213291" y="2547825"/>
            <a:ext cx="16629" cy="990219"/>
          </a:xfrm>
          <a:prstGeom prst="straightConnector1">
            <a:avLst/>
          </a:prstGeom>
          <a:noFill/>
          <a:ln w="12700" cap="flat" cmpd="sng" algn="ctr">
            <a:solidFill>
              <a:srgbClr val="F0AB00"/>
            </a:solidFill>
            <a:prstDash val="solid"/>
            <a:headEnd type="none" w="lg" len="lg"/>
            <a:tailEnd type="triangle" w="lg" len="lg"/>
          </a:ln>
          <a:effectLst/>
        </p:spPr>
      </p:cxnSp>
      <p:sp>
        <p:nvSpPr>
          <p:cNvPr id="100" name="Rectangle 99">
            <a:extLst>
              <a:ext uri="{FF2B5EF4-FFF2-40B4-BE49-F238E27FC236}">
                <a16:creationId xmlns:a16="http://schemas.microsoft.com/office/drawing/2014/main" id="{A8E633EE-7741-7246-B379-D6A398141670}"/>
              </a:ext>
            </a:extLst>
          </p:cNvPr>
          <p:cNvSpPr/>
          <p:nvPr/>
        </p:nvSpPr>
        <p:spPr bwMode="gray">
          <a:xfrm>
            <a:off x="6381516" y="5071340"/>
            <a:ext cx="1752784" cy="730622"/>
          </a:xfrm>
          <a:prstGeom prst="rect">
            <a:avLst/>
          </a:prstGeom>
          <a:solidFill>
            <a:schemeClr val="bg1"/>
          </a:solidFill>
          <a:ln w="12700" algn="ctr">
            <a:solidFill>
              <a:schemeClr val="tx1"/>
            </a:solidFill>
            <a:miter lim="800000"/>
            <a:headEnd/>
            <a:tailEnd/>
          </a:ln>
        </p:spPr>
        <p:txBody>
          <a:bodyPr lIns="90000" tIns="72000" rIns="90000" bIns="72000" rtlCol="0" anchor="b"/>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Backend</a:t>
            </a:r>
            <a:br>
              <a:rPr kumimoji="0" lang="en-US"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br>
            <a:r>
              <a:rPr kumimoji="0" lang="en-US"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(REST API)</a:t>
            </a:r>
            <a:endParaRPr kumimoji="0" lang="en-US" sz="2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02" name="Rectangle 101">
            <a:extLst>
              <a:ext uri="{FF2B5EF4-FFF2-40B4-BE49-F238E27FC236}">
                <a16:creationId xmlns:a16="http://schemas.microsoft.com/office/drawing/2014/main" id="{85C8390D-273E-DB4C-BC3B-9E0097B8729D}"/>
              </a:ext>
            </a:extLst>
          </p:cNvPr>
          <p:cNvSpPr/>
          <p:nvPr/>
        </p:nvSpPr>
        <p:spPr bwMode="gray">
          <a:xfrm>
            <a:off x="610635" y="3825204"/>
            <a:ext cx="1398978" cy="316033"/>
          </a:xfrm>
          <a:prstGeom prst="rect">
            <a:avLst/>
          </a:prstGeom>
          <a:noFill/>
          <a:ln w="25400" algn="ctr">
            <a:noFill/>
            <a:miter lim="800000"/>
            <a:headEnd/>
            <a:tailEnd/>
          </a:ln>
        </p:spPr>
        <p:txBody>
          <a:bodyPr lIns="90000" tIns="36000" rIns="90000" bIns="36000" rtlCol="0" anchor="ct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dirty="0">
                <a:ln>
                  <a:noFill/>
                </a:ln>
                <a:solidFill>
                  <a:srgbClr val="999999"/>
                </a:solidFill>
                <a:effectLst/>
                <a:uLnTx/>
                <a:uFillTx/>
                <a:latin typeface="Arial"/>
                <a:ea typeface="Arial Unicode MS" pitchFamily="34" charset="-128"/>
                <a:cs typeface="Arial Unicode MS" pitchFamily="34" charset="-128"/>
              </a:rPr>
              <a:t>Distributed Edge Cache (CDN)</a:t>
            </a:r>
          </a:p>
        </p:txBody>
      </p:sp>
      <p:pic>
        <p:nvPicPr>
          <p:cNvPr id="112" name="Graphic 111" descr="Cloud">
            <a:extLst>
              <a:ext uri="{FF2B5EF4-FFF2-40B4-BE49-F238E27FC236}">
                <a16:creationId xmlns:a16="http://schemas.microsoft.com/office/drawing/2014/main" id="{8D8980EC-4DB2-E248-9BB9-1ABF728817B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17774" y="3359001"/>
            <a:ext cx="567771" cy="567771"/>
          </a:xfrm>
          <a:prstGeom prst="rect">
            <a:avLst/>
          </a:prstGeom>
        </p:spPr>
      </p:pic>
      <p:cxnSp>
        <p:nvCxnSpPr>
          <p:cNvPr id="115" name="Straight Connector 114">
            <a:extLst>
              <a:ext uri="{FF2B5EF4-FFF2-40B4-BE49-F238E27FC236}">
                <a16:creationId xmlns:a16="http://schemas.microsoft.com/office/drawing/2014/main" id="{AE3B0C84-096A-5D48-815D-2B0864FB9B5E}"/>
              </a:ext>
            </a:extLst>
          </p:cNvPr>
          <p:cNvCxnSpPr>
            <a:cxnSpLocks/>
            <a:stCxn id="112" idx="3"/>
            <a:endCxn id="92" idx="1"/>
          </p:cNvCxnSpPr>
          <p:nvPr/>
        </p:nvCxnSpPr>
        <p:spPr>
          <a:xfrm>
            <a:off x="1585545" y="3642887"/>
            <a:ext cx="542371" cy="6748"/>
          </a:xfrm>
          <a:prstGeom prst="line">
            <a:avLst/>
          </a:prstGeom>
          <a:noFill/>
          <a:ln w="12700" cap="flat" cmpd="sng" algn="ctr">
            <a:solidFill>
              <a:srgbClr val="999999"/>
            </a:solidFill>
            <a:prstDash val="dash"/>
            <a:headEnd type="none" w="med" len="med"/>
            <a:tailEnd type="none" w="med" len="med"/>
          </a:ln>
          <a:effectLst/>
        </p:spPr>
      </p:cxnSp>
      <p:sp>
        <p:nvSpPr>
          <p:cNvPr id="117" name="TextBox 116">
            <a:extLst>
              <a:ext uri="{FF2B5EF4-FFF2-40B4-BE49-F238E27FC236}">
                <a16:creationId xmlns:a16="http://schemas.microsoft.com/office/drawing/2014/main" id="{DEB36DB6-CDC6-E54F-B22E-472798BA8FAA}"/>
              </a:ext>
            </a:extLst>
          </p:cNvPr>
          <p:cNvSpPr txBox="1"/>
          <p:nvPr/>
        </p:nvSpPr>
        <p:spPr>
          <a:xfrm>
            <a:off x="4337718" y="3538044"/>
            <a:ext cx="1751146" cy="197934"/>
          </a:xfrm>
          <a:prstGeom prst="rect">
            <a:avLst/>
          </a:prstGeom>
          <a:solidFill>
            <a:schemeClr val="bg1"/>
          </a:solidFill>
          <a:ln w="12700">
            <a:solidFill>
              <a:schemeClr val="tx1"/>
            </a:solidFill>
          </a:ln>
        </p:spPr>
        <p:txBody>
          <a:bodyPr wrap="square" lIns="72000" tIns="18000" rIns="72000" bIns="18000" rtlCol="0" anchor="ctr">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cached resources</a:t>
            </a:r>
          </a:p>
        </p:txBody>
      </p:sp>
      <p:sp>
        <p:nvSpPr>
          <p:cNvPr id="123" name="TextBox 122">
            <a:extLst>
              <a:ext uri="{FF2B5EF4-FFF2-40B4-BE49-F238E27FC236}">
                <a16:creationId xmlns:a16="http://schemas.microsoft.com/office/drawing/2014/main" id="{A8E5A3A9-D176-E847-89A3-A02A0E156FAE}"/>
              </a:ext>
            </a:extLst>
          </p:cNvPr>
          <p:cNvSpPr txBox="1"/>
          <p:nvPr/>
        </p:nvSpPr>
        <p:spPr>
          <a:xfrm>
            <a:off x="2296752" y="3538044"/>
            <a:ext cx="1749209" cy="197934"/>
          </a:xfrm>
          <a:prstGeom prst="rect">
            <a:avLst/>
          </a:prstGeom>
          <a:solidFill>
            <a:schemeClr val="bg1"/>
          </a:solidFill>
          <a:ln w="12700">
            <a:solidFill>
              <a:schemeClr val="tx1"/>
            </a:solidFill>
          </a:ln>
        </p:spPr>
        <p:txBody>
          <a:bodyPr wrap="square" lIns="72000" tIns="18000" rIns="72000" bIns="18000" rtlCol="0" anchor="ctr">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cached resources</a:t>
            </a:r>
          </a:p>
        </p:txBody>
      </p:sp>
      <p:sp>
        <p:nvSpPr>
          <p:cNvPr id="124" name="TextBox 123">
            <a:extLst>
              <a:ext uri="{FF2B5EF4-FFF2-40B4-BE49-F238E27FC236}">
                <a16:creationId xmlns:a16="http://schemas.microsoft.com/office/drawing/2014/main" id="{BDC9FCE3-8036-C743-B4B7-663FE411566A}"/>
              </a:ext>
            </a:extLst>
          </p:cNvPr>
          <p:cNvSpPr txBox="1"/>
          <p:nvPr/>
        </p:nvSpPr>
        <p:spPr>
          <a:xfrm>
            <a:off x="6379579" y="3538044"/>
            <a:ext cx="1760299" cy="197934"/>
          </a:xfrm>
          <a:prstGeom prst="rect">
            <a:avLst/>
          </a:prstGeom>
          <a:solidFill>
            <a:schemeClr val="bg1"/>
          </a:solidFill>
          <a:ln w="12700">
            <a:solidFill>
              <a:schemeClr val="tx1"/>
            </a:solidFill>
          </a:ln>
        </p:spPr>
        <p:txBody>
          <a:bodyPr wrap="square" lIns="72000" tIns="18000" rIns="72000" bIns="18000" rtlCol="0" anchor="ctr">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cached resources</a:t>
            </a:r>
          </a:p>
        </p:txBody>
      </p:sp>
      <p:cxnSp>
        <p:nvCxnSpPr>
          <p:cNvPr id="137" name="Straight Arrow Connector 67">
            <a:extLst>
              <a:ext uri="{FF2B5EF4-FFF2-40B4-BE49-F238E27FC236}">
                <a16:creationId xmlns:a16="http://schemas.microsoft.com/office/drawing/2014/main" id="{F5BA138C-9BDC-2142-8558-243E984C8FBB}"/>
              </a:ext>
            </a:extLst>
          </p:cNvPr>
          <p:cNvCxnSpPr>
            <a:cxnSpLocks/>
            <a:stCxn id="123" idx="2"/>
            <a:endCxn id="96" idx="0"/>
          </p:cNvCxnSpPr>
          <p:nvPr/>
        </p:nvCxnSpPr>
        <p:spPr>
          <a:xfrm flipH="1">
            <a:off x="3171356" y="3735978"/>
            <a:ext cx="1" cy="1335362"/>
          </a:xfrm>
          <a:prstGeom prst="straightConnector1">
            <a:avLst/>
          </a:prstGeom>
          <a:noFill/>
          <a:ln w="12700" cap="flat" cmpd="sng" algn="ctr">
            <a:solidFill>
              <a:srgbClr val="F0AB00"/>
            </a:solidFill>
            <a:prstDash val="solid"/>
            <a:headEnd type="none" w="med" len="lg"/>
            <a:tailEnd type="triangle" w="lg" len="lg"/>
          </a:ln>
          <a:effectLst/>
        </p:spPr>
      </p:cxnSp>
      <p:cxnSp>
        <p:nvCxnSpPr>
          <p:cNvPr id="140" name="Straight Arrow Connector 67">
            <a:extLst>
              <a:ext uri="{FF2B5EF4-FFF2-40B4-BE49-F238E27FC236}">
                <a16:creationId xmlns:a16="http://schemas.microsoft.com/office/drawing/2014/main" id="{2DD97029-5407-6B47-A3E4-DC3B81AA3170}"/>
              </a:ext>
            </a:extLst>
          </p:cNvPr>
          <p:cNvCxnSpPr>
            <a:cxnSpLocks/>
            <a:stCxn id="117" idx="2"/>
            <a:endCxn id="98" idx="0"/>
          </p:cNvCxnSpPr>
          <p:nvPr/>
        </p:nvCxnSpPr>
        <p:spPr>
          <a:xfrm flipH="1">
            <a:off x="5208677" y="3735978"/>
            <a:ext cx="4614" cy="1335362"/>
          </a:xfrm>
          <a:prstGeom prst="straightConnector1">
            <a:avLst/>
          </a:prstGeom>
          <a:noFill/>
          <a:ln w="12700" cap="flat" cmpd="sng" algn="ctr">
            <a:solidFill>
              <a:srgbClr val="F0AB00"/>
            </a:solidFill>
            <a:prstDash val="solid"/>
            <a:headEnd type="none" w="med" len="lg"/>
            <a:tailEnd type="triangle" w="lg" len="lg"/>
          </a:ln>
          <a:effectLst/>
        </p:spPr>
      </p:cxnSp>
      <p:cxnSp>
        <p:nvCxnSpPr>
          <p:cNvPr id="142" name="Straight Arrow Connector 8">
            <a:extLst>
              <a:ext uri="{FF2B5EF4-FFF2-40B4-BE49-F238E27FC236}">
                <a16:creationId xmlns:a16="http://schemas.microsoft.com/office/drawing/2014/main" id="{C38B7F41-AC15-E146-9A68-FD9A2DD361B6}"/>
              </a:ext>
            </a:extLst>
          </p:cNvPr>
          <p:cNvCxnSpPr>
            <a:cxnSpLocks/>
            <a:stCxn id="124" idx="2"/>
            <a:endCxn id="100" idx="0"/>
          </p:cNvCxnSpPr>
          <p:nvPr/>
        </p:nvCxnSpPr>
        <p:spPr>
          <a:xfrm flipH="1">
            <a:off x="7257908" y="3735978"/>
            <a:ext cx="1821" cy="1335362"/>
          </a:xfrm>
          <a:prstGeom prst="straightConnector1">
            <a:avLst/>
          </a:prstGeom>
          <a:noFill/>
          <a:ln w="12700" cap="flat" cmpd="sng" algn="ctr">
            <a:solidFill>
              <a:srgbClr val="F0AB00"/>
            </a:solidFill>
            <a:prstDash val="solid"/>
            <a:headEnd type="none" w="med" len="lg"/>
            <a:tailEnd type="triangle" w="lg" len="lg"/>
          </a:ln>
          <a:effectLst/>
        </p:spPr>
      </p:cxnSp>
      <p:sp>
        <p:nvSpPr>
          <p:cNvPr id="173" name="TextBox 172">
            <a:extLst>
              <a:ext uri="{FF2B5EF4-FFF2-40B4-BE49-F238E27FC236}">
                <a16:creationId xmlns:a16="http://schemas.microsoft.com/office/drawing/2014/main" id="{866EEBA7-51A9-AA40-A25A-CE004AD94037}"/>
              </a:ext>
            </a:extLst>
          </p:cNvPr>
          <p:cNvSpPr txBox="1"/>
          <p:nvPr/>
        </p:nvSpPr>
        <p:spPr>
          <a:xfrm>
            <a:off x="2294656" y="4565935"/>
            <a:ext cx="5839644" cy="199245"/>
          </a:xfrm>
          <a:prstGeom prst="rect">
            <a:avLst/>
          </a:prstGeom>
          <a:solidFill>
            <a:schemeClr val="bg1"/>
          </a:solidFill>
          <a:ln w="12700">
            <a:solidFill>
              <a:schemeClr val="tx1"/>
            </a:solidFill>
          </a:ln>
        </p:spPr>
        <p:txBody>
          <a:bodyPr wrap="square" lIns="72000" tIns="18000" rIns="72000" bIns="18000" rtlCol="0" anchor="ctr">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cache-control</a:t>
            </a:r>
          </a:p>
        </p:txBody>
      </p:sp>
      <p:sp>
        <p:nvSpPr>
          <p:cNvPr id="209" name="Title 208">
            <a:extLst>
              <a:ext uri="{FF2B5EF4-FFF2-40B4-BE49-F238E27FC236}">
                <a16:creationId xmlns:a16="http://schemas.microsoft.com/office/drawing/2014/main" id="{1A3F5431-14D9-244A-ADC8-807A855E9D4F}"/>
              </a:ext>
            </a:extLst>
          </p:cNvPr>
          <p:cNvSpPr>
            <a:spLocks noGrp="1"/>
          </p:cNvSpPr>
          <p:nvPr>
            <p:ph type="title"/>
          </p:nvPr>
        </p:nvSpPr>
        <p:spPr/>
        <p:txBody>
          <a:bodyPr/>
          <a:lstStyle/>
          <a:p>
            <a:r>
              <a:rPr lang="en-US" dirty="0"/>
              <a:t>Client Side Rendering </a:t>
            </a:r>
          </a:p>
        </p:txBody>
      </p:sp>
    </p:spTree>
    <p:extLst>
      <p:ext uri="{BB962C8B-B14F-4D97-AF65-F5344CB8AC3E}">
        <p14:creationId xmlns:p14="http://schemas.microsoft.com/office/powerpoint/2010/main" val="574579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20996A07-0136-574D-9088-6B26E168E927}"/>
              </a:ext>
            </a:extLst>
          </p:cNvPr>
          <p:cNvSpPr/>
          <p:nvPr/>
        </p:nvSpPr>
        <p:spPr bwMode="gray">
          <a:xfrm>
            <a:off x="2127917" y="4375268"/>
            <a:ext cx="8224775" cy="1640531"/>
          </a:xfrm>
          <a:prstGeom prst="rect">
            <a:avLst/>
          </a:prstGeom>
          <a:solidFill>
            <a:schemeClr val="bg1">
              <a:lumMod val="75000"/>
              <a:lumOff val="25000"/>
            </a:schemeClr>
          </a:solidFill>
          <a:ln w="25400" algn="ctr">
            <a:noFill/>
            <a:miter lim="800000"/>
            <a:headEnd/>
            <a:tailEnd/>
          </a:ln>
        </p:spPr>
        <p:txBody>
          <a:bodyPr lIns="90000" tIns="72000" rIns="90000" bIns="72000" rtlCol="0" anchor="t"/>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05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92" name="Rectangle 91">
            <a:extLst>
              <a:ext uri="{FF2B5EF4-FFF2-40B4-BE49-F238E27FC236}">
                <a16:creationId xmlns:a16="http://schemas.microsoft.com/office/drawing/2014/main" id="{8CCF1FBF-5739-3C4A-81FE-66A251147017}"/>
              </a:ext>
            </a:extLst>
          </p:cNvPr>
          <p:cNvSpPr/>
          <p:nvPr/>
        </p:nvSpPr>
        <p:spPr bwMode="gray">
          <a:xfrm>
            <a:off x="2127916" y="3327098"/>
            <a:ext cx="8224776" cy="645074"/>
          </a:xfrm>
          <a:prstGeom prst="rect">
            <a:avLst/>
          </a:prstGeom>
          <a:solidFill>
            <a:schemeClr val="bg1">
              <a:lumMod val="75000"/>
              <a:lumOff val="25000"/>
            </a:schemeClr>
          </a:solidFill>
          <a:ln w="25400" algn="ctr">
            <a:noFill/>
            <a:miter lim="800000"/>
            <a:headEnd/>
            <a:tailEnd/>
          </a:ln>
        </p:spPr>
        <p:txBody>
          <a:bodyPr lIns="90000" tIns="72000" rIns="90000" bIns="72000" rtlCol="0" anchor="t"/>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05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cxnSp>
        <p:nvCxnSpPr>
          <p:cNvPr id="93" name="Straight Arrow Connector 92">
            <a:extLst>
              <a:ext uri="{FF2B5EF4-FFF2-40B4-BE49-F238E27FC236}">
                <a16:creationId xmlns:a16="http://schemas.microsoft.com/office/drawing/2014/main" id="{BA52BA85-F7B1-D14B-BAD6-36FABCD4D10C}"/>
              </a:ext>
            </a:extLst>
          </p:cNvPr>
          <p:cNvCxnSpPr>
            <a:cxnSpLocks/>
            <a:stCxn id="103" idx="2"/>
            <a:endCxn id="118" idx="0"/>
          </p:cNvCxnSpPr>
          <p:nvPr/>
        </p:nvCxnSpPr>
        <p:spPr>
          <a:xfrm flipH="1">
            <a:off x="9309889" y="2546610"/>
            <a:ext cx="13590" cy="986361"/>
          </a:xfrm>
          <a:prstGeom prst="straightConnector1">
            <a:avLst/>
          </a:prstGeom>
          <a:noFill/>
          <a:ln w="12700" cap="flat" cmpd="sng" algn="ctr">
            <a:solidFill>
              <a:srgbClr val="F0AB00"/>
            </a:solidFill>
            <a:prstDash val="solid"/>
            <a:headEnd type="none" w="med" len="lg"/>
            <a:tailEnd type="triangle" w="lg" len="lg"/>
          </a:ln>
          <a:effectLst/>
        </p:spPr>
      </p:cxnSp>
      <p:sp>
        <p:nvSpPr>
          <p:cNvPr id="94" name="Rectangle 93">
            <a:extLst>
              <a:ext uri="{FF2B5EF4-FFF2-40B4-BE49-F238E27FC236}">
                <a16:creationId xmlns:a16="http://schemas.microsoft.com/office/drawing/2014/main" id="{5E38E5AC-3AB9-A94A-A8CE-02EA4FBDF71E}"/>
              </a:ext>
            </a:extLst>
          </p:cNvPr>
          <p:cNvSpPr/>
          <p:nvPr/>
        </p:nvSpPr>
        <p:spPr bwMode="gray">
          <a:xfrm>
            <a:off x="4353528" y="1940910"/>
            <a:ext cx="1752784" cy="606915"/>
          </a:xfrm>
          <a:prstGeom prst="rect">
            <a:avLst/>
          </a:prstGeom>
          <a:noFill/>
          <a:ln w="127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Web Client</a:t>
            </a:r>
          </a:p>
        </p:txBody>
      </p:sp>
      <p:cxnSp>
        <p:nvCxnSpPr>
          <p:cNvPr id="95" name="Straight Arrow Connector 8">
            <a:extLst>
              <a:ext uri="{FF2B5EF4-FFF2-40B4-BE49-F238E27FC236}">
                <a16:creationId xmlns:a16="http://schemas.microsoft.com/office/drawing/2014/main" id="{2E49F0CF-95B8-454B-B4A2-F5DE6C14253C}"/>
              </a:ext>
            </a:extLst>
          </p:cNvPr>
          <p:cNvCxnSpPr>
            <a:cxnSpLocks/>
            <a:stCxn id="94" idx="2"/>
            <a:endCxn id="124" idx="0"/>
          </p:cNvCxnSpPr>
          <p:nvPr/>
        </p:nvCxnSpPr>
        <p:spPr>
          <a:xfrm rot="16200000" flipH="1">
            <a:off x="5749715" y="2028029"/>
            <a:ext cx="990219" cy="2029809"/>
          </a:xfrm>
          <a:prstGeom prst="bentConnector3">
            <a:avLst>
              <a:gd name="adj1" fmla="val 50000"/>
            </a:avLst>
          </a:prstGeom>
          <a:noFill/>
          <a:ln w="12700" cap="flat" cmpd="sng" algn="ctr">
            <a:solidFill>
              <a:srgbClr val="F0AB00"/>
            </a:solidFill>
            <a:prstDash val="solid"/>
            <a:headEnd type="none" w="lg" len="lg"/>
            <a:tailEnd type="triangle" w="lg" len="lg"/>
          </a:ln>
          <a:effectLst/>
        </p:spPr>
      </p:cxnSp>
      <p:sp>
        <p:nvSpPr>
          <p:cNvPr id="96" name="Rectangle 95">
            <a:extLst>
              <a:ext uri="{FF2B5EF4-FFF2-40B4-BE49-F238E27FC236}">
                <a16:creationId xmlns:a16="http://schemas.microsoft.com/office/drawing/2014/main" id="{8696AB9C-87B9-E34D-8489-4D19F118277C}"/>
              </a:ext>
            </a:extLst>
          </p:cNvPr>
          <p:cNvSpPr/>
          <p:nvPr/>
        </p:nvSpPr>
        <p:spPr bwMode="gray">
          <a:xfrm>
            <a:off x="2294964" y="5071340"/>
            <a:ext cx="1752784" cy="730622"/>
          </a:xfrm>
          <a:prstGeom prst="rect">
            <a:avLst/>
          </a:prstGeom>
          <a:solidFill>
            <a:schemeClr val="bg1"/>
          </a:solidFill>
          <a:ln w="12700" algn="ctr">
            <a:solidFill>
              <a:schemeClr val="tx1"/>
            </a:solidFill>
            <a:miter lim="800000"/>
            <a:headEnd/>
            <a:tailEnd/>
          </a:ln>
        </p:spPr>
        <p:txBody>
          <a:bodyPr lIns="90000" tIns="72000" rIns="90000" bIns="72000" rtlCol="0" anchor="b"/>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Static Content</a:t>
            </a:r>
            <a:br>
              <a:rPr kumimoji="0" lang="en-US"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br>
            <a:r>
              <a:rPr kumimoji="0" lang="en-US"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(JPS, PNG)</a:t>
            </a:r>
          </a:p>
        </p:txBody>
      </p:sp>
      <p:cxnSp>
        <p:nvCxnSpPr>
          <p:cNvPr id="97" name="Straight Arrow Connector 67">
            <a:extLst>
              <a:ext uri="{FF2B5EF4-FFF2-40B4-BE49-F238E27FC236}">
                <a16:creationId xmlns:a16="http://schemas.microsoft.com/office/drawing/2014/main" id="{710AB575-EFD7-F04F-8EDD-505F552F8CEA}"/>
              </a:ext>
            </a:extLst>
          </p:cNvPr>
          <p:cNvCxnSpPr>
            <a:cxnSpLocks/>
            <a:stCxn id="94" idx="2"/>
            <a:endCxn id="123" idx="0"/>
          </p:cNvCxnSpPr>
          <p:nvPr/>
        </p:nvCxnSpPr>
        <p:spPr>
          <a:xfrm rot="5400000">
            <a:off x="3705530" y="2013653"/>
            <a:ext cx="990219" cy="2058563"/>
          </a:xfrm>
          <a:prstGeom prst="bentConnector3">
            <a:avLst>
              <a:gd name="adj1" fmla="val 50000"/>
            </a:avLst>
          </a:prstGeom>
          <a:noFill/>
          <a:ln w="12700" cap="flat" cmpd="sng" algn="ctr">
            <a:solidFill>
              <a:srgbClr val="F0AB00"/>
            </a:solidFill>
            <a:prstDash val="solid"/>
            <a:headEnd type="none" w="lg" len="lg"/>
            <a:tailEnd type="triangle" w="lg" len="lg"/>
          </a:ln>
          <a:effectLst/>
        </p:spPr>
      </p:cxnSp>
      <p:sp>
        <p:nvSpPr>
          <p:cNvPr id="98" name="Rectangle 97">
            <a:extLst>
              <a:ext uri="{FF2B5EF4-FFF2-40B4-BE49-F238E27FC236}">
                <a16:creationId xmlns:a16="http://schemas.microsoft.com/office/drawing/2014/main" id="{1CBD5117-72D2-8440-98BA-57460C513B16}"/>
              </a:ext>
            </a:extLst>
          </p:cNvPr>
          <p:cNvSpPr/>
          <p:nvPr/>
        </p:nvSpPr>
        <p:spPr bwMode="gray">
          <a:xfrm>
            <a:off x="4332285" y="5071340"/>
            <a:ext cx="1752784" cy="730622"/>
          </a:xfrm>
          <a:prstGeom prst="rect">
            <a:avLst/>
          </a:prstGeom>
          <a:solidFill>
            <a:schemeClr val="bg1"/>
          </a:solidFill>
          <a:ln w="12700" algn="ctr">
            <a:solidFill>
              <a:schemeClr val="tx1"/>
            </a:solidFill>
            <a:miter lim="800000"/>
            <a:headEnd/>
            <a:tailEnd/>
          </a:ln>
        </p:spPr>
        <p:txBody>
          <a:bodyPr lIns="90000" tIns="72000" rIns="90000" bIns="72000" rtlCol="0" anchor="b"/>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Static Application</a:t>
            </a:r>
            <a:br>
              <a:rPr kumimoji="0" lang="en-US"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br>
            <a:r>
              <a:rPr kumimoji="0" lang="en-US"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(JS, CSS)</a:t>
            </a:r>
            <a:endParaRPr kumimoji="0" lang="en-US"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cxnSp>
        <p:nvCxnSpPr>
          <p:cNvPr id="99" name="Straight Arrow Connector 67">
            <a:extLst>
              <a:ext uri="{FF2B5EF4-FFF2-40B4-BE49-F238E27FC236}">
                <a16:creationId xmlns:a16="http://schemas.microsoft.com/office/drawing/2014/main" id="{20C68CFD-EF34-B44A-B9AD-99FECB68F991}"/>
              </a:ext>
            </a:extLst>
          </p:cNvPr>
          <p:cNvCxnSpPr>
            <a:cxnSpLocks/>
            <a:stCxn id="94" idx="2"/>
            <a:endCxn id="117" idx="0"/>
          </p:cNvCxnSpPr>
          <p:nvPr/>
        </p:nvCxnSpPr>
        <p:spPr>
          <a:xfrm flipH="1">
            <a:off x="5213291" y="2547825"/>
            <a:ext cx="16629" cy="990219"/>
          </a:xfrm>
          <a:prstGeom prst="straightConnector1">
            <a:avLst/>
          </a:prstGeom>
          <a:noFill/>
          <a:ln w="12700" cap="flat" cmpd="sng" algn="ctr">
            <a:solidFill>
              <a:srgbClr val="F0AB00"/>
            </a:solidFill>
            <a:prstDash val="solid"/>
            <a:headEnd type="none" w="lg" len="lg"/>
            <a:tailEnd type="triangle" w="lg" len="lg"/>
          </a:ln>
          <a:effectLst/>
        </p:spPr>
      </p:cxnSp>
      <p:sp>
        <p:nvSpPr>
          <p:cNvPr id="100" name="Rectangle 99">
            <a:extLst>
              <a:ext uri="{FF2B5EF4-FFF2-40B4-BE49-F238E27FC236}">
                <a16:creationId xmlns:a16="http://schemas.microsoft.com/office/drawing/2014/main" id="{A8E633EE-7741-7246-B379-D6A398141670}"/>
              </a:ext>
            </a:extLst>
          </p:cNvPr>
          <p:cNvSpPr/>
          <p:nvPr/>
        </p:nvSpPr>
        <p:spPr bwMode="gray">
          <a:xfrm>
            <a:off x="6381516" y="5071340"/>
            <a:ext cx="1752784" cy="730622"/>
          </a:xfrm>
          <a:prstGeom prst="rect">
            <a:avLst/>
          </a:prstGeom>
          <a:solidFill>
            <a:schemeClr val="bg1"/>
          </a:solidFill>
          <a:ln w="12700" algn="ctr">
            <a:solidFill>
              <a:schemeClr val="tx1"/>
            </a:solidFill>
            <a:miter lim="800000"/>
            <a:headEnd/>
            <a:tailEnd/>
          </a:ln>
        </p:spPr>
        <p:txBody>
          <a:bodyPr lIns="90000" tIns="72000" rIns="90000" bIns="72000" rtlCol="0" anchor="b"/>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Backend</a:t>
            </a:r>
            <a:br>
              <a:rPr kumimoji="0" lang="en-US"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br>
            <a:r>
              <a:rPr kumimoji="0" lang="en-US"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(REST API)</a:t>
            </a:r>
            <a:endParaRPr kumimoji="0" lang="en-US" sz="2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01" name="Rectangle 100">
            <a:extLst>
              <a:ext uri="{FF2B5EF4-FFF2-40B4-BE49-F238E27FC236}">
                <a16:creationId xmlns:a16="http://schemas.microsoft.com/office/drawing/2014/main" id="{DEE31C20-1E86-124D-9F09-6B8CD70DB58F}"/>
              </a:ext>
            </a:extLst>
          </p:cNvPr>
          <p:cNvSpPr/>
          <p:nvPr/>
        </p:nvSpPr>
        <p:spPr bwMode="gray">
          <a:xfrm>
            <a:off x="8434168" y="5071340"/>
            <a:ext cx="1752784" cy="730622"/>
          </a:xfrm>
          <a:prstGeom prst="rect">
            <a:avLst/>
          </a:prstGeom>
          <a:solidFill>
            <a:schemeClr val="bg1"/>
          </a:solidFill>
          <a:ln w="12700" algn="ctr">
            <a:solidFill>
              <a:schemeClr val="tx1"/>
            </a:solidFill>
            <a:miter lim="800000"/>
            <a:headEnd/>
            <a:tailEnd/>
          </a:ln>
        </p:spPr>
        <p:txBody>
          <a:bodyPr lIns="90000" tIns="72000" rIns="90000" bIns="72000" rtlCol="0" anchor="b"/>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SSR</a:t>
            </a:r>
            <a:br>
              <a:rPr kumimoji="0" lang="en-US"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br>
            <a:r>
              <a:rPr kumimoji="0" lang="en-US"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(NODEJS)</a:t>
            </a:r>
            <a:endParaRPr kumimoji="0" lang="en-US"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02" name="Rectangle 101">
            <a:extLst>
              <a:ext uri="{FF2B5EF4-FFF2-40B4-BE49-F238E27FC236}">
                <a16:creationId xmlns:a16="http://schemas.microsoft.com/office/drawing/2014/main" id="{85C8390D-273E-DB4C-BC3B-9E0097B8729D}"/>
              </a:ext>
            </a:extLst>
          </p:cNvPr>
          <p:cNvSpPr/>
          <p:nvPr/>
        </p:nvSpPr>
        <p:spPr bwMode="gray">
          <a:xfrm>
            <a:off x="610635" y="3825204"/>
            <a:ext cx="1398978" cy="316033"/>
          </a:xfrm>
          <a:prstGeom prst="rect">
            <a:avLst/>
          </a:prstGeom>
          <a:noFill/>
          <a:ln w="25400" algn="ctr">
            <a:noFill/>
            <a:miter lim="800000"/>
            <a:headEnd/>
            <a:tailEnd/>
          </a:ln>
        </p:spPr>
        <p:txBody>
          <a:bodyPr lIns="90000" tIns="36000" rIns="90000" bIns="36000" rtlCol="0" anchor="ct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dirty="0">
                <a:ln>
                  <a:noFill/>
                </a:ln>
                <a:solidFill>
                  <a:srgbClr val="999999"/>
                </a:solidFill>
                <a:effectLst/>
                <a:uLnTx/>
                <a:uFillTx/>
                <a:latin typeface="Arial"/>
                <a:ea typeface="Arial Unicode MS" pitchFamily="34" charset="-128"/>
                <a:cs typeface="Arial Unicode MS" pitchFamily="34" charset="-128"/>
              </a:rPr>
              <a:t>Distributed Edge Cache (CDN)</a:t>
            </a:r>
          </a:p>
        </p:txBody>
      </p:sp>
      <p:sp>
        <p:nvSpPr>
          <p:cNvPr id="103" name="Rectangle 102">
            <a:extLst>
              <a:ext uri="{FF2B5EF4-FFF2-40B4-BE49-F238E27FC236}">
                <a16:creationId xmlns:a16="http://schemas.microsoft.com/office/drawing/2014/main" id="{06E62F51-E464-E34C-BE39-BCF5C088DFE2}"/>
              </a:ext>
            </a:extLst>
          </p:cNvPr>
          <p:cNvSpPr/>
          <p:nvPr/>
        </p:nvSpPr>
        <p:spPr bwMode="gray">
          <a:xfrm>
            <a:off x="8447087" y="1939695"/>
            <a:ext cx="1752784" cy="606915"/>
          </a:xfrm>
          <a:prstGeom prst="rect">
            <a:avLst/>
          </a:prstGeom>
          <a:noFill/>
          <a:ln w="127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Web Crawler</a:t>
            </a:r>
          </a:p>
        </p:txBody>
      </p:sp>
      <p:cxnSp>
        <p:nvCxnSpPr>
          <p:cNvPr id="105" name="Straight Arrow Connector 77">
            <a:extLst>
              <a:ext uri="{FF2B5EF4-FFF2-40B4-BE49-F238E27FC236}">
                <a16:creationId xmlns:a16="http://schemas.microsoft.com/office/drawing/2014/main" id="{A3DA745A-F306-4748-9AF7-9E4A132129BB}"/>
              </a:ext>
            </a:extLst>
          </p:cNvPr>
          <p:cNvCxnSpPr>
            <a:cxnSpLocks/>
            <a:stCxn id="108" idx="3"/>
            <a:endCxn id="107" idx="1"/>
          </p:cNvCxnSpPr>
          <p:nvPr/>
        </p:nvCxnSpPr>
        <p:spPr>
          <a:xfrm flipV="1">
            <a:off x="10094585" y="4824628"/>
            <a:ext cx="875017" cy="429070"/>
          </a:xfrm>
          <a:prstGeom prst="bentConnector2">
            <a:avLst/>
          </a:prstGeom>
          <a:noFill/>
          <a:ln w="12700" cap="flat" cmpd="sng" algn="ctr">
            <a:solidFill>
              <a:srgbClr val="F0AB00"/>
            </a:solidFill>
            <a:prstDash val="dash"/>
            <a:headEnd type="none" w="med" len="med"/>
            <a:tailEnd type="none" w="med" len="med"/>
          </a:ln>
          <a:effectLst/>
        </p:spPr>
      </p:cxnSp>
      <p:sp>
        <p:nvSpPr>
          <p:cNvPr id="106" name="TextBox 105">
            <a:extLst>
              <a:ext uri="{FF2B5EF4-FFF2-40B4-BE49-F238E27FC236}">
                <a16:creationId xmlns:a16="http://schemas.microsoft.com/office/drawing/2014/main" id="{0059E6AD-6A54-9643-8724-11B823542379}"/>
              </a:ext>
            </a:extLst>
          </p:cNvPr>
          <p:cNvSpPr txBox="1"/>
          <p:nvPr/>
        </p:nvSpPr>
        <p:spPr>
          <a:xfrm>
            <a:off x="5614215" y="2001832"/>
            <a:ext cx="440986" cy="161583"/>
          </a:xfrm>
          <a:prstGeom prst="rect">
            <a:avLst/>
          </a:prstGeom>
          <a:solidFill>
            <a:srgbClr val="F0AB00"/>
          </a:solidFill>
          <a:ln>
            <a:noFill/>
          </a:ln>
        </p:spPr>
        <p:txBody>
          <a:bodyPr wrap="none" lIns="36000" tIns="0" rIns="36000" bIns="0" rtlCol="0" anchor="ctr">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state</a:t>
            </a:r>
          </a:p>
        </p:txBody>
      </p:sp>
      <p:sp>
        <p:nvSpPr>
          <p:cNvPr id="107" name="Rectangle 106">
            <a:extLst>
              <a:ext uri="{FF2B5EF4-FFF2-40B4-BE49-F238E27FC236}">
                <a16:creationId xmlns:a16="http://schemas.microsoft.com/office/drawing/2014/main" id="{A6514E0E-09BD-3A47-82E9-E3C3DC3EA174}"/>
              </a:ext>
            </a:extLst>
          </p:cNvPr>
          <p:cNvSpPr/>
          <p:nvPr/>
        </p:nvSpPr>
        <p:spPr>
          <a:xfrm rot="16200000">
            <a:off x="10484533" y="4212601"/>
            <a:ext cx="970137" cy="253916"/>
          </a:xfrm>
          <a:prstGeom prst="rect">
            <a:avLst/>
          </a:prstGeom>
          <a:noFill/>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transfer state</a:t>
            </a:r>
            <a:endParaRPr kumimoji="0" lang="en-US" sz="1050" b="0" i="0" u="none" strike="noStrike" kern="0" cap="none" spc="0" normalizeH="0" baseline="0" noProof="0" dirty="0">
              <a:ln>
                <a:noFill/>
              </a:ln>
              <a:solidFill>
                <a:srgbClr val="F0AB00"/>
              </a:solidFill>
              <a:effectLst/>
              <a:uLnTx/>
              <a:uFillTx/>
              <a:latin typeface="Arial"/>
              <a:ea typeface="+mn-ea"/>
              <a:cs typeface="+mn-cs"/>
            </a:endParaRPr>
          </a:p>
        </p:txBody>
      </p:sp>
      <p:sp>
        <p:nvSpPr>
          <p:cNvPr id="108" name="TextBox 107">
            <a:extLst>
              <a:ext uri="{FF2B5EF4-FFF2-40B4-BE49-F238E27FC236}">
                <a16:creationId xmlns:a16="http://schemas.microsoft.com/office/drawing/2014/main" id="{CA488D4B-1F7E-4643-AC77-A628442AFFC0}"/>
              </a:ext>
            </a:extLst>
          </p:cNvPr>
          <p:cNvSpPr txBox="1"/>
          <p:nvPr/>
        </p:nvSpPr>
        <p:spPr>
          <a:xfrm>
            <a:off x="9679582" y="5169059"/>
            <a:ext cx="415003" cy="169277"/>
          </a:xfrm>
          <a:prstGeom prst="rect">
            <a:avLst/>
          </a:prstGeom>
          <a:solidFill>
            <a:srgbClr val="F0AB00"/>
          </a:solidFill>
          <a:ln>
            <a:noFill/>
          </a:ln>
        </p:spPr>
        <p:txBody>
          <a:bodyPr wrap="none" lIns="36000" tIns="0" rIns="36000" bIns="0" rtlCol="0" anchor="ctr">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state</a:t>
            </a:r>
          </a:p>
        </p:txBody>
      </p:sp>
      <p:pic>
        <p:nvPicPr>
          <p:cNvPr id="112" name="Graphic 111" descr="Cloud">
            <a:extLst>
              <a:ext uri="{FF2B5EF4-FFF2-40B4-BE49-F238E27FC236}">
                <a16:creationId xmlns:a16="http://schemas.microsoft.com/office/drawing/2014/main" id="{8D8980EC-4DB2-E248-9BB9-1ABF728817B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17774" y="3359001"/>
            <a:ext cx="567771" cy="567771"/>
          </a:xfrm>
          <a:prstGeom prst="rect">
            <a:avLst/>
          </a:prstGeom>
        </p:spPr>
      </p:pic>
      <p:cxnSp>
        <p:nvCxnSpPr>
          <p:cNvPr id="113" name="Straight Arrow Connector 76">
            <a:extLst>
              <a:ext uri="{FF2B5EF4-FFF2-40B4-BE49-F238E27FC236}">
                <a16:creationId xmlns:a16="http://schemas.microsoft.com/office/drawing/2014/main" id="{5D78DB37-EDA8-054A-BE19-400659968E1F}"/>
              </a:ext>
            </a:extLst>
          </p:cNvPr>
          <p:cNvCxnSpPr>
            <a:cxnSpLocks/>
            <a:stCxn id="101" idx="2"/>
            <a:endCxn id="125" idx="3"/>
          </p:cNvCxnSpPr>
          <p:nvPr/>
        </p:nvCxnSpPr>
        <p:spPr>
          <a:xfrm rot="5400000">
            <a:off x="8935194" y="5930066"/>
            <a:ext cx="503471" cy="247263"/>
          </a:xfrm>
          <a:prstGeom prst="bentConnector2">
            <a:avLst/>
          </a:prstGeom>
          <a:noFill/>
          <a:ln w="12700" cap="flat" cmpd="sng" algn="ctr">
            <a:solidFill>
              <a:srgbClr val="F0AB00"/>
            </a:solidFill>
            <a:prstDash val="solid"/>
            <a:headEnd type="none" w="med" len="med"/>
            <a:tailEnd type="none" w="med" len="med"/>
          </a:ln>
          <a:effectLst/>
        </p:spPr>
      </p:cxnSp>
      <p:cxnSp>
        <p:nvCxnSpPr>
          <p:cNvPr id="114" name="Straight Arrow Connector 77">
            <a:extLst>
              <a:ext uri="{FF2B5EF4-FFF2-40B4-BE49-F238E27FC236}">
                <a16:creationId xmlns:a16="http://schemas.microsoft.com/office/drawing/2014/main" id="{CD4A0E64-CC45-9742-B86F-A5A354F6C494}"/>
              </a:ext>
            </a:extLst>
          </p:cNvPr>
          <p:cNvCxnSpPr>
            <a:cxnSpLocks/>
            <a:stCxn id="107" idx="3"/>
            <a:endCxn id="106" idx="0"/>
          </p:cNvCxnSpPr>
          <p:nvPr/>
        </p:nvCxnSpPr>
        <p:spPr>
          <a:xfrm rot="16200000" flipV="1">
            <a:off x="7475826" y="360715"/>
            <a:ext cx="1852659" cy="5134894"/>
          </a:xfrm>
          <a:prstGeom prst="bentConnector3">
            <a:avLst>
              <a:gd name="adj1" fmla="val 112339"/>
            </a:avLst>
          </a:prstGeom>
          <a:noFill/>
          <a:ln w="12700" cap="flat" cmpd="sng" algn="ctr">
            <a:solidFill>
              <a:srgbClr val="F0AB00"/>
            </a:solidFill>
            <a:prstDash val="dash"/>
            <a:headEnd type="none" w="med" len="med"/>
            <a:tailEnd type="triangle"/>
          </a:ln>
          <a:effectLst/>
        </p:spPr>
      </p:cxnSp>
      <p:cxnSp>
        <p:nvCxnSpPr>
          <p:cNvPr id="115" name="Straight Connector 114">
            <a:extLst>
              <a:ext uri="{FF2B5EF4-FFF2-40B4-BE49-F238E27FC236}">
                <a16:creationId xmlns:a16="http://schemas.microsoft.com/office/drawing/2014/main" id="{AE3B0C84-096A-5D48-815D-2B0864FB9B5E}"/>
              </a:ext>
            </a:extLst>
          </p:cNvPr>
          <p:cNvCxnSpPr>
            <a:cxnSpLocks/>
            <a:stCxn id="112" idx="3"/>
            <a:endCxn id="92" idx="1"/>
          </p:cNvCxnSpPr>
          <p:nvPr/>
        </p:nvCxnSpPr>
        <p:spPr>
          <a:xfrm>
            <a:off x="1585545" y="3642887"/>
            <a:ext cx="542371" cy="6748"/>
          </a:xfrm>
          <a:prstGeom prst="line">
            <a:avLst/>
          </a:prstGeom>
          <a:noFill/>
          <a:ln w="12700" cap="flat" cmpd="sng" algn="ctr">
            <a:solidFill>
              <a:srgbClr val="999999"/>
            </a:solidFill>
            <a:prstDash val="dash"/>
            <a:headEnd type="none" w="med" len="med"/>
            <a:tailEnd type="none" w="med" len="med"/>
          </a:ln>
          <a:effectLst/>
        </p:spPr>
      </p:cxnSp>
      <p:sp>
        <p:nvSpPr>
          <p:cNvPr id="117" name="TextBox 116">
            <a:extLst>
              <a:ext uri="{FF2B5EF4-FFF2-40B4-BE49-F238E27FC236}">
                <a16:creationId xmlns:a16="http://schemas.microsoft.com/office/drawing/2014/main" id="{DEB36DB6-CDC6-E54F-B22E-472798BA8FAA}"/>
              </a:ext>
            </a:extLst>
          </p:cNvPr>
          <p:cNvSpPr txBox="1"/>
          <p:nvPr/>
        </p:nvSpPr>
        <p:spPr>
          <a:xfrm>
            <a:off x="4337718" y="3538044"/>
            <a:ext cx="1751146" cy="197934"/>
          </a:xfrm>
          <a:prstGeom prst="rect">
            <a:avLst/>
          </a:prstGeom>
          <a:solidFill>
            <a:schemeClr val="bg1"/>
          </a:solidFill>
          <a:ln w="12700">
            <a:solidFill>
              <a:schemeClr val="tx1"/>
            </a:solidFill>
          </a:ln>
        </p:spPr>
        <p:txBody>
          <a:bodyPr wrap="square" lIns="72000" tIns="18000" rIns="72000" bIns="18000" rtlCol="0" anchor="ctr">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cached resources</a:t>
            </a:r>
          </a:p>
        </p:txBody>
      </p:sp>
      <p:sp>
        <p:nvSpPr>
          <p:cNvPr id="118" name="TextBox 117">
            <a:extLst>
              <a:ext uri="{FF2B5EF4-FFF2-40B4-BE49-F238E27FC236}">
                <a16:creationId xmlns:a16="http://schemas.microsoft.com/office/drawing/2014/main" id="{7B22FD81-5302-A54F-8889-9DBEA1E71D0D}"/>
              </a:ext>
            </a:extLst>
          </p:cNvPr>
          <p:cNvSpPr txBox="1"/>
          <p:nvPr/>
        </p:nvSpPr>
        <p:spPr>
          <a:xfrm>
            <a:off x="8435284" y="3532971"/>
            <a:ext cx="1749210" cy="197934"/>
          </a:xfrm>
          <a:prstGeom prst="rect">
            <a:avLst/>
          </a:prstGeom>
          <a:solidFill>
            <a:schemeClr val="bg1"/>
          </a:solidFill>
          <a:ln w="12700">
            <a:solidFill>
              <a:schemeClr val="tx1"/>
            </a:solidFill>
          </a:ln>
        </p:spPr>
        <p:txBody>
          <a:bodyPr wrap="square" lIns="72000" tIns="18000" rIns="72000" bIns="18000" rtlCol="0" anchor="ctr">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cached resources</a:t>
            </a:r>
          </a:p>
        </p:txBody>
      </p:sp>
      <p:sp>
        <p:nvSpPr>
          <p:cNvPr id="123" name="TextBox 122">
            <a:extLst>
              <a:ext uri="{FF2B5EF4-FFF2-40B4-BE49-F238E27FC236}">
                <a16:creationId xmlns:a16="http://schemas.microsoft.com/office/drawing/2014/main" id="{A8E5A3A9-D176-E847-89A3-A02A0E156FAE}"/>
              </a:ext>
            </a:extLst>
          </p:cNvPr>
          <p:cNvSpPr txBox="1"/>
          <p:nvPr/>
        </p:nvSpPr>
        <p:spPr>
          <a:xfrm>
            <a:off x="2296752" y="3538044"/>
            <a:ext cx="1749209" cy="197934"/>
          </a:xfrm>
          <a:prstGeom prst="rect">
            <a:avLst/>
          </a:prstGeom>
          <a:solidFill>
            <a:schemeClr val="bg1"/>
          </a:solidFill>
          <a:ln w="12700">
            <a:solidFill>
              <a:schemeClr val="tx1"/>
            </a:solidFill>
          </a:ln>
        </p:spPr>
        <p:txBody>
          <a:bodyPr wrap="square" lIns="72000" tIns="18000" rIns="72000" bIns="18000" rtlCol="0" anchor="ctr">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cached resources</a:t>
            </a:r>
          </a:p>
        </p:txBody>
      </p:sp>
      <p:sp>
        <p:nvSpPr>
          <p:cNvPr id="124" name="TextBox 123">
            <a:extLst>
              <a:ext uri="{FF2B5EF4-FFF2-40B4-BE49-F238E27FC236}">
                <a16:creationId xmlns:a16="http://schemas.microsoft.com/office/drawing/2014/main" id="{BDC9FCE3-8036-C743-B4B7-663FE411566A}"/>
              </a:ext>
            </a:extLst>
          </p:cNvPr>
          <p:cNvSpPr txBox="1"/>
          <p:nvPr/>
        </p:nvSpPr>
        <p:spPr>
          <a:xfrm>
            <a:off x="6379579" y="3538044"/>
            <a:ext cx="1760299" cy="197934"/>
          </a:xfrm>
          <a:prstGeom prst="rect">
            <a:avLst/>
          </a:prstGeom>
          <a:solidFill>
            <a:schemeClr val="bg1"/>
          </a:solidFill>
          <a:ln w="12700">
            <a:solidFill>
              <a:schemeClr val="tx1"/>
            </a:solidFill>
          </a:ln>
        </p:spPr>
        <p:txBody>
          <a:bodyPr wrap="square" lIns="72000" tIns="18000" rIns="72000" bIns="18000" rtlCol="0" anchor="ctr">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cached resources</a:t>
            </a:r>
          </a:p>
        </p:txBody>
      </p:sp>
      <p:sp>
        <p:nvSpPr>
          <p:cNvPr id="125" name="TextBox 124">
            <a:extLst>
              <a:ext uri="{FF2B5EF4-FFF2-40B4-BE49-F238E27FC236}">
                <a16:creationId xmlns:a16="http://schemas.microsoft.com/office/drawing/2014/main" id="{D3BB4C62-C9C5-884D-B0C4-09D4772C1E46}"/>
              </a:ext>
            </a:extLst>
          </p:cNvPr>
          <p:cNvSpPr txBox="1"/>
          <p:nvPr/>
        </p:nvSpPr>
        <p:spPr>
          <a:xfrm>
            <a:off x="7608504" y="6206466"/>
            <a:ext cx="1454793" cy="197934"/>
          </a:xfrm>
          <a:prstGeom prst="rect">
            <a:avLst/>
          </a:prstGeom>
          <a:solidFill>
            <a:schemeClr val="bg1"/>
          </a:solidFill>
          <a:ln w="12700">
            <a:solidFill>
              <a:schemeClr val="tx1"/>
            </a:solidFill>
          </a:ln>
        </p:spPr>
        <p:txBody>
          <a:bodyPr wrap="square" lIns="72000" tIns="18000" rIns="72000" bIns="18000" rtlCol="0" anchor="ctr">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cached resources </a:t>
            </a:r>
          </a:p>
        </p:txBody>
      </p:sp>
      <p:cxnSp>
        <p:nvCxnSpPr>
          <p:cNvPr id="126" name="Straight Arrow Connector 8">
            <a:extLst>
              <a:ext uri="{FF2B5EF4-FFF2-40B4-BE49-F238E27FC236}">
                <a16:creationId xmlns:a16="http://schemas.microsoft.com/office/drawing/2014/main" id="{4F2CFAB8-9EAC-3540-B71B-22C21A21470C}"/>
              </a:ext>
            </a:extLst>
          </p:cNvPr>
          <p:cNvCxnSpPr>
            <a:cxnSpLocks/>
            <a:stCxn id="125" idx="1"/>
            <a:endCxn id="100" idx="2"/>
          </p:cNvCxnSpPr>
          <p:nvPr/>
        </p:nvCxnSpPr>
        <p:spPr>
          <a:xfrm rot="10800000">
            <a:off x="7257908" y="5801963"/>
            <a:ext cx="350596" cy="503471"/>
          </a:xfrm>
          <a:prstGeom prst="bentConnector2">
            <a:avLst/>
          </a:prstGeom>
          <a:noFill/>
          <a:ln w="12700" cap="flat" cmpd="sng" algn="ctr">
            <a:solidFill>
              <a:srgbClr val="F0AB00"/>
            </a:solidFill>
            <a:prstDash val="solid"/>
            <a:headEnd type="none" w="med" len="lg"/>
            <a:tailEnd type="triangle" w="lg" len="lg"/>
          </a:ln>
          <a:effectLst/>
        </p:spPr>
      </p:cxnSp>
      <p:cxnSp>
        <p:nvCxnSpPr>
          <p:cNvPr id="133" name="Straight Arrow Connector 132">
            <a:extLst>
              <a:ext uri="{FF2B5EF4-FFF2-40B4-BE49-F238E27FC236}">
                <a16:creationId xmlns:a16="http://schemas.microsoft.com/office/drawing/2014/main" id="{3E61C88C-9FCB-AF4F-941A-A45857E3B9C6}"/>
              </a:ext>
            </a:extLst>
          </p:cNvPr>
          <p:cNvCxnSpPr>
            <a:cxnSpLocks/>
            <a:stCxn id="118" idx="2"/>
            <a:endCxn id="101" idx="0"/>
          </p:cNvCxnSpPr>
          <p:nvPr/>
        </p:nvCxnSpPr>
        <p:spPr>
          <a:xfrm>
            <a:off x="9309889" y="3730905"/>
            <a:ext cx="671" cy="1340435"/>
          </a:xfrm>
          <a:prstGeom prst="straightConnector1">
            <a:avLst/>
          </a:prstGeom>
          <a:noFill/>
          <a:ln w="12700" cap="flat" cmpd="sng" algn="ctr">
            <a:solidFill>
              <a:srgbClr val="F0AB00"/>
            </a:solidFill>
            <a:prstDash val="solid"/>
            <a:headEnd type="none" w="med" len="lg"/>
            <a:tailEnd type="triangle" w="lg" len="lg"/>
          </a:ln>
          <a:effectLst/>
        </p:spPr>
      </p:cxnSp>
      <p:cxnSp>
        <p:nvCxnSpPr>
          <p:cNvPr id="137" name="Straight Arrow Connector 67">
            <a:extLst>
              <a:ext uri="{FF2B5EF4-FFF2-40B4-BE49-F238E27FC236}">
                <a16:creationId xmlns:a16="http://schemas.microsoft.com/office/drawing/2014/main" id="{F5BA138C-9BDC-2142-8558-243E984C8FBB}"/>
              </a:ext>
            </a:extLst>
          </p:cNvPr>
          <p:cNvCxnSpPr>
            <a:cxnSpLocks/>
            <a:stCxn id="123" idx="2"/>
            <a:endCxn id="96" idx="0"/>
          </p:cNvCxnSpPr>
          <p:nvPr/>
        </p:nvCxnSpPr>
        <p:spPr>
          <a:xfrm flipH="1">
            <a:off x="3171356" y="3735978"/>
            <a:ext cx="1" cy="1335362"/>
          </a:xfrm>
          <a:prstGeom prst="straightConnector1">
            <a:avLst/>
          </a:prstGeom>
          <a:noFill/>
          <a:ln w="12700" cap="flat" cmpd="sng" algn="ctr">
            <a:solidFill>
              <a:srgbClr val="F0AB00"/>
            </a:solidFill>
            <a:prstDash val="solid"/>
            <a:headEnd type="none" w="med" len="lg"/>
            <a:tailEnd type="triangle" w="lg" len="lg"/>
          </a:ln>
          <a:effectLst/>
        </p:spPr>
      </p:cxnSp>
      <p:cxnSp>
        <p:nvCxnSpPr>
          <p:cNvPr id="140" name="Straight Arrow Connector 67">
            <a:extLst>
              <a:ext uri="{FF2B5EF4-FFF2-40B4-BE49-F238E27FC236}">
                <a16:creationId xmlns:a16="http://schemas.microsoft.com/office/drawing/2014/main" id="{2DD97029-5407-6B47-A3E4-DC3B81AA3170}"/>
              </a:ext>
            </a:extLst>
          </p:cNvPr>
          <p:cNvCxnSpPr>
            <a:cxnSpLocks/>
            <a:stCxn id="117" idx="2"/>
            <a:endCxn id="98" idx="0"/>
          </p:cNvCxnSpPr>
          <p:nvPr/>
        </p:nvCxnSpPr>
        <p:spPr>
          <a:xfrm flipH="1">
            <a:off x="5208677" y="3735978"/>
            <a:ext cx="4614" cy="1335362"/>
          </a:xfrm>
          <a:prstGeom prst="straightConnector1">
            <a:avLst/>
          </a:prstGeom>
          <a:noFill/>
          <a:ln w="12700" cap="flat" cmpd="sng" algn="ctr">
            <a:solidFill>
              <a:srgbClr val="F0AB00"/>
            </a:solidFill>
            <a:prstDash val="solid"/>
            <a:headEnd type="none" w="med" len="lg"/>
            <a:tailEnd type="triangle" w="lg" len="lg"/>
          </a:ln>
          <a:effectLst/>
        </p:spPr>
      </p:cxnSp>
      <p:cxnSp>
        <p:nvCxnSpPr>
          <p:cNvPr id="142" name="Straight Arrow Connector 8">
            <a:extLst>
              <a:ext uri="{FF2B5EF4-FFF2-40B4-BE49-F238E27FC236}">
                <a16:creationId xmlns:a16="http://schemas.microsoft.com/office/drawing/2014/main" id="{C38B7F41-AC15-E146-9A68-FD9A2DD361B6}"/>
              </a:ext>
            </a:extLst>
          </p:cNvPr>
          <p:cNvCxnSpPr>
            <a:cxnSpLocks/>
            <a:stCxn id="124" idx="2"/>
            <a:endCxn id="100" idx="0"/>
          </p:cNvCxnSpPr>
          <p:nvPr/>
        </p:nvCxnSpPr>
        <p:spPr>
          <a:xfrm flipH="1">
            <a:off x="7257908" y="3735978"/>
            <a:ext cx="1821" cy="1335362"/>
          </a:xfrm>
          <a:prstGeom prst="straightConnector1">
            <a:avLst/>
          </a:prstGeom>
          <a:noFill/>
          <a:ln w="12700" cap="flat" cmpd="sng" algn="ctr">
            <a:solidFill>
              <a:srgbClr val="F0AB00"/>
            </a:solidFill>
            <a:prstDash val="solid"/>
            <a:headEnd type="none" w="med" len="lg"/>
            <a:tailEnd type="triangle" w="lg" len="lg"/>
          </a:ln>
          <a:effectLst/>
        </p:spPr>
      </p:cxnSp>
      <p:cxnSp>
        <p:nvCxnSpPr>
          <p:cNvPr id="146" name="Straight Arrow Connector 145">
            <a:extLst>
              <a:ext uri="{FF2B5EF4-FFF2-40B4-BE49-F238E27FC236}">
                <a16:creationId xmlns:a16="http://schemas.microsoft.com/office/drawing/2014/main" id="{AD66CC88-0A5A-8F47-A6A4-8E99259B002A}"/>
              </a:ext>
            </a:extLst>
          </p:cNvPr>
          <p:cNvCxnSpPr>
            <a:cxnSpLocks/>
          </p:cNvCxnSpPr>
          <p:nvPr/>
        </p:nvCxnSpPr>
        <p:spPr>
          <a:xfrm>
            <a:off x="7540686" y="2243152"/>
            <a:ext cx="1772031" cy="1019329"/>
          </a:xfrm>
          <a:prstGeom prst="straightConnector1">
            <a:avLst/>
          </a:prstGeom>
          <a:noFill/>
          <a:ln w="12700" cap="flat" cmpd="sng" algn="ctr">
            <a:solidFill>
              <a:srgbClr val="F0AB00"/>
            </a:solidFill>
            <a:prstDash val="dash"/>
            <a:headEnd type="none" w="med" len="lg"/>
            <a:tailEnd type="triangle" w="lg" len="lg"/>
          </a:ln>
          <a:effectLst/>
        </p:spPr>
      </p:cxnSp>
      <p:cxnSp>
        <p:nvCxnSpPr>
          <p:cNvPr id="147" name="Straight Arrow Connector 146">
            <a:extLst>
              <a:ext uri="{FF2B5EF4-FFF2-40B4-BE49-F238E27FC236}">
                <a16:creationId xmlns:a16="http://schemas.microsoft.com/office/drawing/2014/main" id="{AD6408D7-1148-B24A-A7A4-2D8651FE0FB9}"/>
              </a:ext>
            </a:extLst>
          </p:cNvPr>
          <p:cNvCxnSpPr>
            <a:cxnSpLocks/>
            <a:stCxn id="94" idx="3"/>
          </p:cNvCxnSpPr>
          <p:nvPr/>
        </p:nvCxnSpPr>
        <p:spPr>
          <a:xfrm>
            <a:off x="6106312" y="2244368"/>
            <a:ext cx="1434374" cy="0"/>
          </a:xfrm>
          <a:prstGeom prst="straightConnector1">
            <a:avLst/>
          </a:prstGeom>
          <a:noFill/>
          <a:ln w="12700" cap="flat" cmpd="sng" algn="ctr">
            <a:solidFill>
              <a:srgbClr val="F0AB00"/>
            </a:solidFill>
            <a:prstDash val="dash"/>
            <a:headEnd type="none" w="med" len="med"/>
            <a:tailEnd type="none" w="med" len="med"/>
          </a:ln>
          <a:effectLst/>
        </p:spPr>
      </p:cxnSp>
      <p:sp>
        <p:nvSpPr>
          <p:cNvPr id="173" name="TextBox 172">
            <a:extLst>
              <a:ext uri="{FF2B5EF4-FFF2-40B4-BE49-F238E27FC236}">
                <a16:creationId xmlns:a16="http://schemas.microsoft.com/office/drawing/2014/main" id="{866EEBA7-51A9-AA40-A25A-CE004AD94037}"/>
              </a:ext>
            </a:extLst>
          </p:cNvPr>
          <p:cNvSpPr txBox="1"/>
          <p:nvPr/>
        </p:nvSpPr>
        <p:spPr>
          <a:xfrm>
            <a:off x="2294656" y="4565935"/>
            <a:ext cx="7889834" cy="199245"/>
          </a:xfrm>
          <a:prstGeom prst="rect">
            <a:avLst/>
          </a:prstGeom>
          <a:solidFill>
            <a:schemeClr val="bg1"/>
          </a:solidFill>
          <a:ln w="12700">
            <a:solidFill>
              <a:schemeClr val="tx1"/>
            </a:solidFill>
          </a:ln>
        </p:spPr>
        <p:txBody>
          <a:bodyPr wrap="square" lIns="72000" tIns="18000" rIns="72000" bIns="18000" rtlCol="0" anchor="ctr">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cache-control</a:t>
            </a:r>
          </a:p>
        </p:txBody>
      </p:sp>
      <p:sp>
        <p:nvSpPr>
          <p:cNvPr id="209" name="Title 208">
            <a:extLst>
              <a:ext uri="{FF2B5EF4-FFF2-40B4-BE49-F238E27FC236}">
                <a16:creationId xmlns:a16="http://schemas.microsoft.com/office/drawing/2014/main" id="{1A3F5431-14D9-244A-ADC8-807A855E9D4F}"/>
              </a:ext>
            </a:extLst>
          </p:cNvPr>
          <p:cNvSpPr>
            <a:spLocks noGrp="1"/>
          </p:cNvSpPr>
          <p:nvPr>
            <p:ph type="title"/>
          </p:nvPr>
        </p:nvSpPr>
        <p:spPr/>
        <p:txBody>
          <a:bodyPr/>
          <a:lstStyle/>
          <a:p>
            <a:r>
              <a:rPr lang="en-US" dirty="0"/>
              <a:t>Server Side Rendering (SSR)</a:t>
            </a:r>
          </a:p>
        </p:txBody>
      </p:sp>
    </p:spTree>
    <p:extLst>
      <p:ext uri="{BB962C8B-B14F-4D97-AF65-F5344CB8AC3E}">
        <p14:creationId xmlns:p14="http://schemas.microsoft.com/office/powerpoint/2010/main" val="3159850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20996A07-0136-574D-9088-6B26E168E927}"/>
              </a:ext>
            </a:extLst>
          </p:cNvPr>
          <p:cNvSpPr/>
          <p:nvPr/>
        </p:nvSpPr>
        <p:spPr bwMode="gray">
          <a:xfrm>
            <a:off x="2127917" y="4375268"/>
            <a:ext cx="8224775" cy="1640531"/>
          </a:xfrm>
          <a:prstGeom prst="rect">
            <a:avLst/>
          </a:prstGeom>
          <a:solidFill>
            <a:schemeClr val="bg1">
              <a:lumMod val="75000"/>
              <a:lumOff val="25000"/>
            </a:schemeClr>
          </a:solidFill>
          <a:ln w="25400" algn="ctr">
            <a:noFill/>
            <a:miter lim="800000"/>
            <a:headEnd/>
            <a:tailEnd/>
          </a:ln>
        </p:spPr>
        <p:txBody>
          <a:bodyPr lIns="90000" tIns="72000" rIns="90000" bIns="72000" rtlCol="0" anchor="t"/>
          <a:lstStyle/>
          <a:p>
            <a:pPr marL="0" marR="0" lvl="0" indent="0"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50" b="0" i="0" u="none" strike="noStrike" kern="0" cap="none" spc="0" normalizeH="0" baseline="0" noProof="0" dirty="0">
              <a:ln>
                <a:noFill/>
              </a:ln>
              <a:solidFill>
                <a:srgbClr val="000000"/>
              </a:solidFill>
              <a:effectLst/>
              <a:uLnTx/>
              <a:uFillTx/>
              <a:ea typeface="Arial Unicode MS" pitchFamily="34" charset="-128"/>
              <a:cs typeface="Arial Unicode MS" pitchFamily="34" charset="-128"/>
            </a:endParaRPr>
          </a:p>
        </p:txBody>
      </p:sp>
      <p:sp>
        <p:nvSpPr>
          <p:cNvPr id="91" name="Rectangle 90">
            <a:extLst>
              <a:ext uri="{FF2B5EF4-FFF2-40B4-BE49-F238E27FC236}">
                <a16:creationId xmlns:a16="http://schemas.microsoft.com/office/drawing/2014/main" id="{BEA93AC1-7178-5F45-9D78-F3D18069578C}"/>
              </a:ext>
            </a:extLst>
          </p:cNvPr>
          <p:cNvSpPr/>
          <p:nvPr/>
        </p:nvSpPr>
        <p:spPr bwMode="gray">
          <a:xfrm>
            <a:off x="2127917" y="2169142"/>
            <a:ext cx="6142771" cy="725410"/>
          </a:xfrm>
          <a:prstGeom prst="rect">
            <a:avLst/>
          </a:prstGeom>
          <a:solidFill>
            <a:schemeClr val="bg1">
              <a:lumMod val="85000"/>
              <a:lumOff val="15000"/>
            </a:schemeClr>
          </a:solidFill>
          <a:ln w="6350" algn="ctr">
            <a:noFill/>
            <a:prstDash val="dash"/>
            <a:miter lim="800000"/>
            <a:headEnd/>
            <a:tailEnd/>
          </a:ln>
        </p:spPr>
        <p:txBody>
          <a:bodyPr lIns="90000" tIns="72000" rIns="90000" bIns="72000" rtlCol="0" anchor="t"/>
          <a:lstStyle/>
          <a:p>
            <a:pPr marL="0" marR="0" lvl="0" indent="0"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5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2" name="Rectangle 91">
            <a:extLst>
              <a:ext uri="{FF2B5EF4-FFF2-40B4-BE49-F238E27FC236}">
                <a16:creationId xmlns:a16="http://schemas.microsoft.com/office/drawing/2014/main" id="{8CCF1FBF-5739-3C4A-81FE-66A251147017}"/>
              </a:ext>
            </a:extLst>
          </p:cNvPr>
          <p:cNvSpPr/>
          <p:nvPr/>
        </p:nvSpPr>
        <p:spPr bwMode="gray">
          <a:xfrm>
            <a:off x="2127916" y="3327098"/>
            <a:ext cx="8224776" cy="645074"/>
          </a:xfrm>
          <a:prstGeom prst="rect">
            <a:avLst/>
          </a:prstGeom>
          <a:solidFill>
            <a:schemeClr val="bg1">
              <a:lumMod val="75000"/>
              <a:lumOff val="25000"/>
            </a:schemeClr>
          </a:solidFill>
          <a:ln w="25400" algn="ctr">
            <a:noFill/>
            <a:miter lim="800000"/>
            <a:headEnd/>
            <a:tailEnd/>
          </a:ln>
        </p:spPr>
        <p:txBody>
          <a:bodyPr lIns="90000" tIns="72000" rIns="90000" bIns="72000" rtlCol="0" anchor="t"/>
          <a:lstStyle/>
          <a:p>
            <a:pPr marL="0" marR="0" lvl="0" indent="0"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50" b="0" i="0" u="none" strike="noStrike" kern="0" cap="none" spc="0" normalizeH="0" baseline="0" noProof="0" dirty="0">
              <a:ln>
                <a:noFill/>
              </a:ln>
              <a:solidFill>
                <a:srgbClr val="000000"/>
              </a:solidFill>
              <a:effectLst/>
              <a:uLnTx/>
              <a:uFillTx/>
              <a:ea typeface="Arial Unicode MS" pitchFamily="34" charset="-128"/>
              <a:cs typeface="Arial Unicode MS" pitchFamily="34" charset="-128"/>
            </a:endParaRPr>
          </a:p>
        </p:txBody>
      </p:sp>
      <p:cxnSp>
        <p:nvCxnSpPr>
          <p:cNvPr id="93" name="Straight Arrow Connector 92">
            <a:extLst>
              <a:ext uri="{FF2B5EF4-FFF2-40B4-BE49-F238E27FC236}">
                <a16:creationId xmlns:a16="http://schemas.microsoft.com/office/drawing/2014/main" id="{BA52BA85-F7B1-D14B-BAD6-36FABCD4D10C}"/>
              </a:ext>
            </a:extLst>
          </p:cNvPr>
          <p:cNvCxnSpPr>
            <a:cxnSpLocks/>
            <a:stCxn id="103" idx="2"/>
            <a:endCxn id="118" idx="0"/>
          </p:cNvCxnSpPr>
          <p:nvPr/>
        </p:nvCxnSpPr>
        <p:spPr>
          <a:xfrm>
            <a:off x="9308627" y="1618940"/>
            <a:ext cx="1262" cy="1914031"/>
          </a:xfrm>
          <a:prstGeom prst="straightConnector1">
            <a:avLst/>
          </a:prstGeom>
          <a:noFill/>
          <a:ln w="12700" cap="flat" cmpd="sng" algn="ctr">
            <a:solidFill>
              <a:srgbClr val="F0AB00"/>
            </a:solidFill>
            <a:prstDash val="solid"/>
            <a:headEnd type="none" w="med" len="lg"/>
            <a:tailEnd type="triangle" w="lg" len="lg"/>
          </a:ln>
          <a:effectLst/>
        </p:spPr>
      </p:cxnSp>
      <p:sp>
        <p:nvSpPr>
          <p:cNvPr id="94" name="Rectangle 93">
            <a:extLst>
              <a:ext uri="{FF2B5EF4-FFF2-40B4-BE49-F238E27FC236}">
                <a16:creationId xmlns:a16="http://schemas.microsoft.com/office/drawing/2014/main" id="{5E38E5AC-3AB9-A94A-A8CE-02EA4FBDF71E}"/>
              </a:ext>
            </a:extLst>
          </p:cNvPr>
          <p:cNvSpPr/>
          <p:nvPr/>
        </p:nvSpPr>
        <p:spPr bwMode="gray">
          <a:xfrm>
            <a:off x="4338676" y="1013240"/>
            <a:ext cx="1752784" cy="606915"/>
          </a:xfrm>
          <a:prstGeom prst="rect">
            <a:avLst/>
          </a:prstGeom>
          <a:noFill/>
          <a:ln w="12700" algn="ctr">
            <a:solidFill>
              <a:schemeClr val="tx1"/>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Web Client</a:t>
            </a:r>
          </a:p>
        </p:txBody>
      </p:sp>
      <p:cxnSp>
        <p:nvCxnSpPr>
          <p:cNvPr id="95" name="Straight Arrow Connector 8">
            <a:extLst>
              <a:ext uri="{FF2B5EF4-FFF2-40B4-BE49-F238E27FC236}">
                <a16:creationId xmlns:a16="http://schemas.microsoft.com/office/drawing/2014/main" id="{2E49F0CF-95B8-454B-B4A2-F5DE6C14253C}"/>
              </a:ext>
            </a:extLst>
          </p:cNvPr>
          <p:cNvCxnSpPr>
            <a:cxnSpLocks/>
            <a:stCxn id="94" idx="2"/>
            <a:endCxn id="56" idx="0"/>
          </p:cNvCxnSpPr>
          <p:nvPr/>
        </p:nvCxnSpPr>
        <p:spPr>
          <a:xfrm rot="16200000" flipH="1">
            <a:off x="5858413" y="976809"/>
            <a:ext cx="760706" cy="2047397"/>
          </a:xfrm>
          <a:prstGeom prst="bentConnector3">
            <a:avLst>
              <a:gd name="adj1" fmla="val 50000"/>
            </a:avLst>
          </a:prstGeom>
          <a:noFill/>
          <a:ln w="12700" cap="flat" cmpd="sng" algn="ctr">
            <a:solidFill>
              <a:srgbClr val="F0AB00"/>
            </a:solidFill>
            <a:prstDash val="solid"/>
            <a:headEnd type="none" w="med" len="med"/>
            <a:tailEnd type="none" w="med" len="med"/>
          </a:ln>
          <a:effectLst/>
        </p:spPr>
      </p:cxnSp>
      <p:sp>
        <p:nvSpPr>
          <p:cNvPr id="96" name="Rectangle 95">
            <a:extLst>
              <a:ext uri="{FF2B5EF4-FFF2-40B4-BE49-F238E27FC236}">
                <a16:creationId xmlns:a16="http://schemas.microsoft.com/office/drawing/2014/main" id="{8696AB9C-87B9-E34D-8489-4D19F118277C}"/>
              </a:ext>
            </a:extLst>
          </p:cNvPr>
          <p:cNvSpPr/>
          <p:nvPr/>
        </p:nvSpPr>
        <p:spPr bwMode="gray">
          <a:xfrm>
            <a:off x="2294964" y="5071340"/>
            <a:ext cx="1752784" cy="730622"/>
          </a:xfrm>
          <a:prstGeom prst="rect">
            <a:avLst/>
          </a:prstGeom>
          <a:solidFill>
            <a:schemeClr val="bg1"/>
          </a:solidFill>
          <a:ln w="12700" algn="ctr">
            <a:solidFill>
              <a:schemeClr val="tx1"/>
            </a:solidFill>
            <a:miter lim="800000"/>
            <a:headEnd/>
            <a:tailEnd/>
          </a:ln>
        </p:spPr>
        <p:txBody>
          <a:bodyPr lIns="90000" tIns="72000" rIns="90000" bIns="72000" rtlCol="0" anchor="b"/>
          <a:lstStyle/>
          <a:p>
            <a:pPr algn="ctr" defTabSz="914400" fontAlgn="base">
              <a:spcBef>
                <a:spcPct val="50000"/>
              </a:spcBef>
              <a:spcAft>
                <a:spcPct val="0"/>
              </a:spcAft>
              <a:buClr>
                <a:srgbClr val="F0AB00"/>
              </a:buClr>
              <a:buSzPct val="80000"/>
              <a:defRPr/>
            </a:pPr>
            <a:r>
              <a:rPr lang="en-US" sz="1600" kern="0" dirty="0">
                <a:ea typeface="Arial Unicode MS" pitchFamily="34" charset="-128"/>
                <a:cs typeface="Arial Unicode MS" pitchFamily="34" charset="-128"/>
              </a:rPr>
              <a:t>Static Content</a:t>
            </a:r>
            <a:br>
              <a:rPr lang="en-US" sz="1600" kern="0" dirty="0">
                <a:ea typeface="Arial Unicode MS" pitchFamily="34" charset="-128"/>
                <a:cs typeface="Arial Unicode MS" pitchFamily="34" charset="-128"/>
              </a:rPr>
            </a:br>
            <a:r>
              <a:rPr lang="en-US" sz="1200" kern="0" dirty="0">
                <a:ea typeface="Arial Unicode MS" pitchFamily="34" charset="-128"/>
                <a:cs typeface="Arial Unicode MS" pitchFamily="34" charset="-128"/>
              </a:rPr>
              <a:t>(JPS, PNG)</a:t>
            </a:r>
          </a:p>
        </p:txBody>
      </p:sp>
      <p:cxnSp>
        <p:nvCxnSpPr>
          <p:cNvPr id="97" name="Straight Arrow Connector 67">
            <a:extLst>
              <a:ext uri="{FF2B5EF4-FFF2-40B4-BE49-F238E27FC236}">
                <a16:creationId xmlns:a16="http://schemas.microsoft.com/office/drawing/2014/main" id="{710AB575-EFD7-F04F-8EDD-505F552F8CEA}"/>
              </a:ext>
            </a:extLst>
          </p:cNvPr>
          <p:cNvCxnSpPr>
            <a:cxnSpLocks/>
            <a:stCxn id="94" idx="2"/>
            <a:endCxn id="136" idx="0"/>
          </p:cNvCxnSpPr>
          <p:nvPr/>
        </p:nvCxnSpPr>
        <p:spPr>
          <a:xfrm rot="5400000">
            <a:off x="3812860" y="978653"/>
            <a:ext cx="760706" cy="2043711"/>
          </a:xfrm>
          <a:prstGeom prst="bentConnector3">
            <a:avLst>
              <a:gd name="adj1" fmla="val 50000"/>
            </a:avLst>
          </a:prstGeom>
          <a:noFill/>
          <a:ln w="12700" cap="flat" cmpd="sng" algn="ctr">
            <a:solidFill>
              <a:srgbClr val="F0AB00"/>
            </a:solidFill>
            <a:prstDash val="solid"/>
            <a:headEnd type="none" w="med" len="med"/>
            <a:tailEnd type="none" w="med" len="med"/>
          </a:ln>
          <a:effectLst/>
        </p:spPr>
      </p:cxnSp>
      <p:sp>
        <p:nvSpPr>
          <p:cNvPr id="98" name="Rectangle 97">
            <a:extLst>
              <a:ext uri="{FF2B5EF4-FFF2-40B4-BE49-F238E27FC236}">
                <a16:creationId xmlns:a16="http://schemas.microsoft.com/office/drawing/2014/main" id="{1CBD5117-72D2-8440-98BA-57460C513B16}"/>
              </a:ext>
            </a:extLst>
          </p:cNvPr>
          <p:cNvSpPr/>
          <p:nvPr/>
        </p:nvSpPr>
        <p:spPr bwMode="gray">
          <a:xfrm>
            <a:off x="4332285" y="5071340"/>
            <a:ext cx="1752784" cy="730622"/>
          </a:xfrm>
          <a:prstGeom prst="rect">
            <a:avLst/>
          </a:prstGeom>
          <a:solidFill>
            <a:schemeClr val="bg1"/>
          </a:solidFill>
          <a:ln w="12700" algn="ctr">
            <a:solidFill>
              <a:schemeClr val="tx1"/>
            </a:solidFill>
            <a:miter lim="800000"/>
            <a:headEnd/>
            <a:tailEnd/>
          </a:ln>
        </p:spPr>
        <p:txBody>
          <a:bodyPr lIns="90000" tIns="72000" rIns="90000" bIns="72000" rtlCol="0" anchor="b"/>
          <a:lstStyle/>
          <a:p>
            <a:pPr algn="ctr" defTabSz="914400" fontAlgn="base">
              <a:spcBef>
                <a:spcPct val="50000"/>
              </a:spcBef>
              <a:spcAft>
                <a:spcPct val="0"/>
              </a:spcAft>
              <a:buClr>
                <a:srgbClr val="F0AB00"/>
              </a:buClr>
              <a:buSzPct val="80000"/>
              <a:defRPr/>
            </a:pPr>
            <a:r>
              <a:rPr lang="en-US" sz="1600" kern="0" dirty="0">
                <a:ea typeface="Arial Unicode MS" pitchFamily="34" charset="-128"/>
                <a:cs typeface="Arial Unicode MS" pitchFamily="34" charset="-128"/>
              </a:rPr>
              <a:t>Static Application</a:t>
            </a:r>
            <a:br>
              <a:rPr lang="en-US" sz="1600" kern="0" dirty="0">
                <a:ea typeface="Arial Unicode MS" pitchFamily="34" charset="-128"/>
                <a:cs typeface="Arial Unicode MS" pitchFamily="34" charset="-128"/>
              </a:rPr>
            </a:br>
            <a:r>
              <a:rPr lang="en-US" sz="1200" kern="0" dirty="0">
                <a:ea typeface="Arial Unicode MS" pitchFamily="34" charset="-128"/>
                <a:cs typeface="Arial Unicode MS" pitchFamily="34" charset="-128"/>
              </a:rPr>
              <a:t>(JS, CSS)</a:t>
            </a:r>
            <a:endParaRPr lang="en-US" sz="1600" kern="0" dirty="0">
              <a:ea typeface="Arial Unicode MS" pitchFamily="34" charset="-128"/>
              <a:cs typeface="Arial Unicode MS" pitchFamily="34" charset="-128"/>
            </a:endParaRPr>
          </a:p>
        </p:txBody>
      </p:sp>
      <p:cxnSp>
        <p:nvCxnSpPr>
          <p:cNvPr id="99" name="Straight Arrow Connector 67">
            <a:extLst>
              <a:ext uri="{FF2B5EF4-FFF2-40B4-BE49-F238E27FC236}">
                <a16:creationId xmlns:a16="http://schemas.microsoft.com/office/drawing/2014/main" id="{20C68CFD-EF34-B44A-B9AD-99FECB68F991}"/>
              </a:ext>
            </a:extLst>
          </p:cNvPr>
          <p:cNvCxnSpPr>
            <a:cxnSpLocks/>
            <a:stCxn id="94" idx="2"/>
            <a:endCxn id="111" idx="0"/>
          </p:cNvCxnSpPr>
          <p:nvPr/>
        </p:nvCxnSpPr>
        <p:spPr>
          <a:xfrm flipH="1">
            <a:off x="5211357" y="1620155"/>
            <a:ext cx="3711" cy="760706"/>
          </a:xfrm>
          <a:prstGeom prst="straightConnector1">
            <a:avLst/>
          </a:prstGeom>
          <a:noFill/>
          <a:ln w="12700" cap="flat" cmpd="sng" algn="ctr">
            <a:solidFill>
              <a:srgbClr val="F0AB00"/>
            </a:solidFill>
            <a:prstDash val="solid"/>
            <a:headEnd type="none" w="med" len="med"/>
            <a:tailEnd type="none" w="med" len="med"/>
          </a:ln>
          <a:effectLst/>
        </p:spPr>
      </p:cxnSp>
      <p:sp>
        <p:nvSpPr>
          <p:cNvPr id="100" name="Rectangle 99">
            <a:extLst>
              <a:ext uri="{FF2B5EF4-FFF2-40B4-BE49-F238E27FC236}">
                <a16:creationId xmlns:a16="http://schemas.microsoft.com/office/drawing/2014/main" id="{A8E633EE-7741-7246-B379-D6A398141670}"/>
              </a:ext>
            </a:extLst>
          </p:cNvPr>
          <p:cNvSpPr/>
          <p:nvPr/>
        </p:nvSpPr>
        <p:spPr bwMode="gray">
          <a:xfrm>
            <a:off x="6381516" y="5071340"/>
            <a:ext cx="1752784" cy="730622"/>
          </a:xfrm>
          <a:prstGeom prst="rect">
            <a:avLst/>
          </a:prstGeom>
          <a:solidFill>
            <a:schemeClr val="bg1"/>
          </a:solidFill>
          <a:ln w="12700" algn="ctr">
            <a:solidFill>
              <a:schemeClr val="tx1"/>
            </a:solidFill>
            <a:miter lim="800000"/>
            <a:headEnd/>
            <a:tailEnd/>
          </a:ln>
        </p:spPr>
        <p:txBody>
          <a:bodyPr lIns="90000" tIns="72000" rIns="90000" bIns="72000" rtlCol="0" anchor="b"/>
          <a:lstStyle/>
          <a:p>
            <a:pPr lvl="0" algn="ctr" defTabSz="914400" fontAlgn="base">
              <a:spcBef>
                <a:spcPct val="50000"/>
              </a:spcBef>
              <a:spcAft>
                <a:spcPct val="0"/>
              </a:spcAft>
              <a:buClr>
                <a:srgbClr val="F0AB00"/>
              </a:buClr>
              <a:buSzPct val="80000"/>
              <a:defRPr/>
            </a:pPr>
            <a:r>
              <a:rPr lang="en-US" sz="1800" kern="0" dirty="0">
                <a:solidFill>
                  <a:srgbClr val="FFFFFF"/>
                </a:solidFill>
                <a:ea typeface="Arial Unicode MS" pitchFamily="34" charset="-128"/>
                <a:cs typeface="Arial Unicode MS" pitchFamily="34" charset="-128"/>
              </a:rPr>
              <a:t>Backend</a:t>
            </a:r>
            <a:br>
              <a:rPr lang="en-US" sz="1800" kern="0" dirty="0">
                <a:solidFill>
                  <a:srgbClr val="FFFFFF"/>
                </a:solidFill>
                <a:ea typeface="Arial Unicode MS" pitchFamily="34" charset="-128"/>
                <a:cs typeface="Arial Unicode MS" pitchFamily="34" charset="-128"/>
              </a:rPr>
            </a:br>
            <a:r>
              <a:rPr lang="en-US" sz="1200" kern="0" dirty="0">
                <a:solidFill>
                  <a:srgbClr val="FFFFFF"/>
                </a:solidFill>
                <a:ea typeface="Arial Unicode MS" pitchFamily="34" charset="-128"/>
                <a:cs typeface="Arial Unicode MS" pitchFamily="34" charset="-128"/>
              </a:rPr>
              <a:t>(REST API)</a:t>
            </a:r>
            <a:endParaRPr lang="en-US" sz="2000" kern="0" dirty="0">
              <a:solidFill>
                <a:srgbClr val="FFFFFF"/>
              </a:solidFill>
              <a:ea typeface="Arial Unicode MS" pitchFamily="34" charset="-128"/>
              <a:cs typeface="Arial Unicode MS" pitchFamily="34" charset="-128"/>
            </a:endParaRPr>
          </a:p>
        </p:txBody>
      </p:sp>
      <p:sp>
        <p:nvSpPr>
          <p:cNvPr id="101" name="Rectangle 100">
            <a:extLst>
              <a:ext uri="{FF2B5EF4-FFF2-40B4-BE49-F238E27FC236}">
                <a16:creationId xmlns:a16="http://schemas.microsoft.com/office/drawing/2014/main" id="{DEE31C20-1E86-124D-9F09-6B8CD70DB58F}"/>
              </a:ext>
            </a:extLst>
          </p:cNvPr>
          <p:cNvSpPr/>
          <p:nvPr/>
        </p:nvSpPr>
        <p:spPr bwMode="gray">
          <a:xfrm>
            <a:off x="8434168" y="5071340"/>
            <a:ext cx="1752784" cy="730622"/>
          </a:xfrm>
          <a:prstGeom prst="rect">
            <a:avLst/>
          </a:prstGeom>
          <a:solidFill>
            <a:schemeClr val="bg1"/>
          </a:solidFill>
          <a:ln w="12700" algn="ctr">
            <a:solidFill>
              <a:schemeClr val="tx1"/>
            </a:solidFill>
            <a:miter lim="800000"/>
            <a:headEnd/>
            <a:tailEnd/>
          </a:ln>
        </p:spPr>
        <p:txBody>
          <a:bodyPr lIns="90000" tIns="72000" rIns="90000" bIns="72000" rtlCol="0" anchor="b"/>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SSR</a:t>
            </a:r>
            <a:br>
              <a:rPr kumimoji="0" lang="en-US" sz="1600" b="0" i="0" u="none" strike="noStrike" kern="0" cap="none" spc="0" normalizeH="0" baseline="0" noProof="0" dirty="0">
                <a:ln>
                  <a:noFill/>
                </a:ln>
                <a:effectLst/>
                <a:uLnTx/>
                <a:uFillTx/>
                <a:ea typeface="Arial Unicode MS" pitchFamily="34" charset="-128"/>
                <a:cs typeface="Arial Unicode MS" pitchFamily="34" charset="-128"/>
              </a:rPr>
            </a:br>
            <a:r>
              <a:rPr lang="en-US" sz="1200" kern="0" dirty="0">
                <a:ea typeface="Arial Unicode MS" pitchFamily="34" charset="-128"/>
                <a:cs typeface="Arial Unicode MS" pitchFamily="34" charset="-128"/>
              </a:rPr>
              <a:t>(</a:t>
            </a:r>
            <a:r>
              <a:rPr kumimoji="0" lang="en-US" sz="1200" b="0" i="0" u="none" strike="noStrike" kern="0" cap="none" spc="0" normalizeH="0" baseline="0" noProof="0" dirty="0">
                <a:ln>
                  <a:noFill/>
                </a:ln>
                <a:effectLst/>
                <a:uLnTx/>
                <a:uFillTx/>
                <a:ea typeface="Arial Unicode MS" pitchFamily="34" charset="-128"/>
                <a:cs typeface="Arial Unicode MS" pitchFamily="34" charset="-128"/>
              </a:rPr>
              <a:t>NODEJS</a:t>
            </a:r>
            <a:r>
              <a:rPr lang="en-US" sz="1200" kern="0" dirty="0">
                <a:ea typeface="Arial Unicode MS" pitchFamily="34" charset="-128"/>
                <a:cs typeface="Arial Unicode MS" pitchFamily="34" charset="-128"/>
              </a:rPr>
              <a:t>)</a:t>
            </a:r>
            <a:endParaRPr kumimoji="0" lang="en-US" sz="16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2" name="Rectangle 101">
            <a:extLst>
              <a:ext uri="{FF2B5EF4-FFF2-40B4-BE49-F238E27FC236}">
                <a16:creationId xmlns:a16="http://schemas.microsoft.com/office/drawing/2014/main" id="{85C8390D-273E-DB4C-BC3B-9E0097B8729D}"/>
              </a:ext>
            </a:extLst>
          </p:cNvPr>
          <p:cNvSpPr/>
          <p:nvPr/>
        </p:nvSpPr>
        <p:spPr bwMode="gray">
          <a:xfrm>
            <a:off x="610635" y="3825204"/>
            <a:ext cx="1398978" cy="316033"/>
          </a:xfrm>
          <a:prstGeom prst="rect">
            <a:avLst/>
          </a:prstGeom>
          <a:noFill/>
          <a:ln w="25400" algn="ctr">
            <a:noFill/>
            <a:miter lim="800000"/>
            <a:headEnd/>
            <a:tailEnd/>
          </a:ln>
        </p:spPr>
        <p:txBody>
          <a:bodyPr lIns="90000" tIns="36000" rIns="90000" bIns="36000" rtlCol="0" anchor="ctr"/>
          <a:lstStyle/>
          <a:p>
            <a:pPr algn="ctr" fontAlgn="base">
              <a:spcBef>
                <a:spcPct val="50000"/>
              </a:spcBef>
              <a:spcAft>
                <a:spcPct val="0"/>
              </a:spcAft>
              <a:buClr>
                <a:srgbClr val="F0AB00"/>
              </a:buClr>
              <a:buSzPct val="80000"/>
              <a:defRPr/>
            </a:pPr>
            <a:r>
              <a:rPr lang="en-US" sz="1200" kern="0" dirty="0">
                <a:solidFill>
                  <a:srgbClr val="999999"/>
                </a:solidFill>
                <a:ea typeface="Arial Unicode MS" pitchFamily="34" charset="-128"/>
                <a:cs typeface="Arial Unicode MS" pitchFamily="34" charset="-128"/>
              </a:rPr>
              <a:t>Distributed Edge Cache (CDN)</a:t>
            </a:r>
          </a:p>
        </p:txBody>
      </p:sp>
      <p:sp>
        <p:nvSpPr>
          <p:cNvPr id="103" name="Rectangle 102">
            <a:extLst>
              <a:ext uri="{FF2B5EF4-FFF2-40B4-BE49-F238E27FC236}">
                <a16:creationId xmlns:a16="http://schemas.microsoft.com/office/drawing/2014/main" id="{06E62F51-E464-E34C-BE39-BCF5C088DFE2}"/>
              </a:ext>
            </a:extLst>
          </p:cNvPr>
          <p:cNvSpPr/>
          <p:nvPr/>
        </p:nvSpPr>
        <p:spPr bwMode="gray">
          <a:xfrm>
            <a:off x="8432235" y="1012025"/>
            <a:ext cx="1752784" cy="606915"/>
          </a:xfrm>
          <a:prstGeom prst="rect">
            <a:avLst/>
          </a:prstGeom>
          <a:noFill/>
          <a:ln w="12700" algn="ctr">
            <a:solidFill>
              <a:schemeClr val="tx1"/>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Web Crawler</a:t>
            </a:r>
          </a:p>
        </p:txBody>
      </p:sp>
      <p:cxnSp>
        <p:nvCxnSpPr>
          <p:cNvPr id="105" name="Straight Arrow Connector 77">
            <a:extLst>
              <a:ext uri="{FF2B5EF4-FFF2-40B4-BE49-F238E27FC236}">
                <a16:creationId xmlns:a16="http://schemas.microsoft.com/office/drawing/2014/main" id="{A3DA745A-F306-4748-9AF7-9E4A132129BB}"/>
              </a:ext>
            </a:extLst>
          </p:cNvPr>
          <p:cNvCxnSpPr>
            <a:cxnSpLocks/>
            <a:stCxn id="108" idx="3"/>
            <a:endCxn id="107" idx="1"/>
          </p:cNvCxnSpPr>
          <p:nvPr/>
        </p:nvCxnSpPr>
        <p:spPr>
          <a:xfrm flipV="1">
            <a:off x="10094585" y="4824628"/>
            <a:ext cx="875017" cy="429070"/>
          </a:xfrm>
          <a:prstGeom prst="bentConnector2">
            <a:avLst/>
          </a:prstGeom>
          <a:noFill/>
          <a:ln w="12700" cap="flat" cmpd="sng" algn="ctr">
            <a:solidFill>
              <a:srgbClr val="F0AB00"/>
            </a:solidFill>
            <a:prstDash val="dash"/>
            <a:headEnd type="none" w="med" len="med"/>
            <a:tailEnd type="none" w="med" len="med"/>
          </a:ln>
          <a:effectLst/>
        </p:spPr>
      </p:cxnSp>
      <p:sp>
        <p:nvSpPr>
          <p:cNvPr id="106" name="TextBox 105">
            <a:extLst>
              <a:ext uri="{FF2B5EF4-FFF2-40B4-BE49-F238E27FC236}">
                <a16:creationId xmlns:a16="http://schemas.microsoft.com/office/drawing/2014/main" id="{0059E6AD-6A54-9643-8724-11B823542379}"/>
              </a:ext>
            </a:extLst>
          </p:cNvPr>
          <p:cNvSpPr txBox="1"/>
          <p:nvPr/>
        </p:nvSpPr>
        <p:spPr>
          <a:xfrm>
            <a:off x="5599363" y="1074162"/>
            <a:ext cx="440986" cy="161583"/>
          </a:xfrm>
          <a:prstGeom prst="rect">
            <a:avLst/>
          </a:prstGeom>
          <a:solidFill>
            <a:srgbClr val="F0AB00"/>
          </a:solidFill>
          <a:ln>
            <a:noFill/>
          </a:ln>
        </p:spPr>
        <p:txBody>
          <a:bodyPr wrap="none" lIns="36000" tIns="0" rIns="36000" bIns="0" rtlCol="0" anchor="ctr">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state</a:t>
            </a:r>
          </a:p>
        </p:txBody>
      </p:sp>
      <p:sp>
        <p:nvSpPr>
          <p:cNvPr id="107" name="Rectangle 106">
            <a:extLst>
              <a:ext uri="{FF2B5EF4-FFF2-40B4-BE49-F238E27FC236}">
                <a16:creationId xmlns:a16="http://schemas.microsoft.com/office/drawing/2014/main" id="{A6514E0E-09BD-3A47-82E9-E3C3DC3EA174}"/>
              </a:ext>
            </a:extLst>
          </p:cNvPr>
          <p:cNvSpPr/>
          <p:nvPr/>
        </p:nvSpPr>
        <p:spPr>
          <a:xfrm rot="16200000">
            <a:off x="10484533" y="4212601"/>
            <a:ext cx="970137" cy="253916"/>
          </a:xfrm>
          <a:prstGeom prst="rect">
            <a:avLst/>
          </a:prstGeom>
          <a:noFill/>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accent1"/>
                </a:solidFill>
                <a:effectLst/>
                <a:uLnTx/>
                <a:uFillTx/>
                <a:ea typeface="Arial Unicode MS" pitchFamily="34" charset="-128"/>
                <a:cs typeface="Arial Unicode MS" pitchFamily="34" charset="-128"/>
              </a:rPr>
              <a:t>transfer state</a:t>
            </a:r>
            <a:endParaRPr kumimoji="0" lang="en-US" sz="1050" b="0" i="0" u="none" strike="noStrike" kern="0" cap="none" spc="0" normalizeH="0" baseline="0" noProof="0" dirty="0">
              <a:ln>
                <a:noFill/>
              </a:ln>
              <a:solidFill>
                <a:schemeClr val="accent1"/>
              </a:solidFill>
              <a:effectLst/>
              <a:uLnTx/>
              <a:uFillTx/>
            </a:endParaRPr>
          </a:p>
        </p:txBody>
      </p:sp>
      <p:sp>
        <p:nvSpPr>
          <p:cNvPr id="108" name="TextBox 107">
            <a:extLst>
              <a:ext uri="{FF2B5EF4-FFF2-40B4-BE49-F238E27FC236}">
                <a16:creationId xmlns:a16="http://schemas.microsoft.com/office/drawing/2014/main" id="{CA488D4B-1F7E-4643-AC77-A628442AFFC0}"/>
              </a:ext>
            </a:extLst>
          </p:cNvPr>
          <p:cNvSpPr txBox="1"/>
          <p:nvPr/>
        </p:nvSpPr>
        <p:spPr>
          <a:xfrm>
            <a:off x="9679582" y="5169059"/>
            <a:ext cx="415003" cy="169277"/>
          </a:xfrm>
          <a:prstGeom prst="rect">
            <a:avLst/>
          </a:prstGeom>
          <a:solidFill>
            <a:srgbClr val="F0AB00"/>
          </a:solidFill>
          <a:ln>
            <a:noFill/>
          </a:ln>
        </p:spPr>
        <p:txBody>
          <a:bodyPr wrap="none" lIns="36000" tIns="0" rIns="36000" bIns="0" rtlCol="0" anchor="ctr">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state</a:t>
            </a:r>
          </a:p>
        </p:txBody>
      </p:sp>
      <p:sp>
        <p:nvSpPr>
          <p:cNvPr id="109" name="TextBox 108">
            <a:extLst>
              <a:ext uri="{FF2B5EF4-FFF2-40B4-BE49-F238E27FC236}">
                <a16:creationId xmlns:a16="http://schemas.microsoft.com/office/drawing/2014/main" id="{F678068C-621D-D249-9BC4-58CC73AAB82C}"/>
              </a:ext>
            </a:extLst>
          </p:cNvPr>
          <p:cNvSpPr txBox="1"/>
          <p:nvPr/>
        </p:nvSpPr>
        <p:spPr>
          <a:xfrm>
            <a:off x="711294" y="2717773"/>
            <a:ext cx="105002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defRPr/>
            </a:pPr>
            <a:r>
              <a:rPr lang="en-US" sz="1200" kern="0" dirty="0">
                <a:solidFill>
                  <a:srgbClr val="999999"/>
                </a:solidFill>
                <a:ea typeface="Arial Unicode MS" pitchFamily="34" charset="-128"/>
                <a:cs typeface="Arial Unicode MS" pitchFamily="34" charset="-128"/>
              </a:rPr>
              <a:t>Service Worker</a:t>
            </a:r>
          </a:p>
        </p:txBody>
      </p:sp>
      <p:sp>
        <p:nvSpPr>
          <p:cNvPr id="111" name="TextBox 110">
            <a:extLst>
              <a:ext uri="{FF2B5EF4-FFF2-40B4-BE49-F238E27FC236}">
                <a16:creationId xmlns:a16="http://schemas.microsoft.com/office/drawing/2014/main" id="{36C9DA88-0062-704F-9198-EC9C3F262EA5}"/>
              </a:ext>
            </a:extLst>
          </p:cNvPr>
          <p:cNvSpPr txBox="1"/>
          <p:nvPr/>
        </p:nvSpPr>
        <p:spPr>
          <a:xfrm>
            <a:off x="4332175" y="2380861"/>
            <a:ext cx="1758363" cy="197934"/>
          </a:xfrm>
          <a:prstGeom prst="rect">
            <a:avLst/>
          </a:prstGeom>
          <a:solidFill>
            <a:schemeClr val="bg1"/>
          </a:solidFill>
          <a:ln w="12700">
            <a:solidFill>
              <a:schemeClr val="tx1"/>
            </a:solidFill>
          </a:ln>
        </p:spPr>
        <p:txBody>
          <a:bodyPr wrap="square" lIns="72000" tIns="18000" rIns="72000" bIns="18000" rtlCol="0" anchor="ctr">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cached resources</a:t>
            </a:r>
          </a:p>
        </p:txBody>
      </p:sp>
      <p:pic>
        <p:nvPicPr>
          <p:cNvPr id="112" name="Graphic 111" descr="Cloud">
            <a:extLst>
              <a:ext uri="{FF2B5EF4-FFF2-40B4-BE49-F238E27FC236}">
                <a16:creationId xmlns:a16="http://schemas.microsoft.com/office/drawing/2014/main" id="{8D8980EC-4DB2-E248-9BB9-1ABF728817B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17774" y="3359001"/>
            <a:ext cx="567771" cy="567771"/>
          </a:xfrm>
          <a:prstGeom prst="rect">
            <a:avLst/>
          </a:prstGeom>
        </p:spPr>
      </p:pic>
      <p:cxnSp>
        <p:nvCxnSpPr>
          <p:cNvPr id="113" name="Straight Arrow Connector 76">
            <a:extLst>
              <a:ext uri="{FF2B5EF4-FFF2-40B4-BE49-F238E27FC236}">
                <a16:creationId xmlns:a16="http://schemas.microsoft.com/office/drawing/2014/main" id="{5D78DB37-EDA8-054A-BE19-400659968E1F}"/>
              </a:ext>
            </a:extLst>
          </p:cNvPr>
          <p:cNvCxnSpPr>
            <a:cxnSpLocks/>
            <a:stCxn id="101" idx="2"/>
            <a:endCxn id="125" idx="3"/>
          </p:cNvCxnSpPr>
          <p:nvPr/>
        </p:nvCxnSpPr>
        <p:spPr>
          <a:xfrm rot="5400000">
            <a:off x="8935194" y="5930066"/>
            <a:ext cx="503471" cy="247263"/>
          </a:xfrm>
          <a:prstGeom prst="bentConnector2">
            <a:avLst/>
          </a:prstGeom>
          <a:noFill/>
          <a:ln w="12700" cap="flat" cmpd="sng" algn="ctr">
            <a:solidFill>
              <a:srgbClr val="F0AB00"/>
            </a:solidFill>
            <a:prstDash val="solid"/>
            <a:headEnd type="none" w="med" len="med"/>
            <a:tailEnd type="none" w="med" len="med"/>
          </a:ln>
          <a:effectLst/>
        </p:spPr>
      </p:cxnSp>
      <p:cxnSp>
        <p:nvCxnSpPr>
          <p:cNvPr id="114" name="Straight Arrow Connector 77">
            <a:extLst>
              <a:ext uri="{FF2B5EF4-FFF2-40B4-BE49-F238E27FC236}">
                <a16:creationId xmlns:a16="http://schemas.microsoft.com/office/drawing/2014/main" id="{CD4A0E64-CC45-9742-B86F-A5A354F6C494}"/>
              </a:ext>
            </a:extLst>
          </p:cNvPr>
          <p:cNvCxnSpPr>
            <a:cxnSpLocks/>
            <a:stCxn id="107" idx="3"/>
            <a:endCxn id="106" idx="0"/>
          </p:cNvCxnSpPr>
          <p:nvPr/>
        </p:nvCxnSpPr>
        <p:spPr>
          <a:xfrm rot="16200000" flipV="1">
            <a:off x="7004565" y="-110546"/>
            <a:ext cx="2780329" cy="5149746"/>
          </a:xfrm>
          <a:prstGeom prst="bentConnector3">
            <a:avLst>
              <a:gd name="adj1" fmla="val 108222"/>
            </a:avLst>
          </a:prstGeom>
          <a:noFill/>
          <a:ln w="12700" cap="flat" cmpd="sng" algn="ctr">
            <a:solidFill>
              <a:srgbClr val="F0AB00"/>
            </a:solidFill>
            <a:prstDash val="dash"/>
            <a:headEnd type="none" w="med" len="med"/>
            <a:tailEnd type="triangle"/>
          </a:ln>
          <a:effectLst/>
        </p:spPr>
      </p:cxnSp>
      <p:cxnSp>
        <p:nvCxnSpPr>
          <p:cNvPr id="115" name="Straight Connector 114">
            <a:extLst>
              <a:ext uri="{FF2B5EF4-FFF2-40B4-BE49-F238E27FC236}">
                <a16:creationId xmlns:a16="http://schemas.microsoft.com/office/drawing/2014/main" id="{AE3B0C84-096A-5D48-815D-2B0864FB9B5E}"/>
              </a:ext>
            </a:extLst>
          </p:cNvPr>
          <p:cNvCxnSpPr>
            <a:cxnSpLocks/>
            <a:stCxn id="112" idx="3"/>
            <a:endCxn id="92" idx="1"/>
          </p:cNvCxnSpPr>
          <p:nvPr/>
        </p:nvCxnSpPr>
        <p:spPr>
          <a:xfrm>
            <a:off x="1585545" y="3642887"/>
            <a:ext cx="542371" cy="6748"/>
          </a:xfrm>
          <a:prstGeom prst="line">
            <a:avLst/>
          </a:prstGeom>
          <a:noFill/>
          <a:ln w="12700" cap="flat" cmpd="sng" algn="ctr">
            <a:solidFill>
              <a:srgbClr val="999999"/>
            </a:solidFill>
            <a:prstDash val="dash"/>
            <a:headEnd type="none" w="med" len="med"/>
            <a:tailEnd type="none" w="med" len="med"/>
          </a:ln>
          <a:effectLst/>
        </p:spPr>
      </p:cxnSp>
      <p:cxnSp>
        <p:nvCxnSpPr>
          <p:cNvPr id="116" name="Straight Connector 115">
            <a:extLst>
              <a:ext uri="{FF2B5EF4-FFF2-40B4-BE49-F238E27FC236}">
                <a16:creationId xmlns:a16="http://schemas.microsoft.com/office/drawing/2014/main" id="{C4B54E01-5909-8B42-9D3F-0C2F5CC5F0CA}"/>
              </a:ext>
            </a:extLst>
          </p:cNvPr>
          <p:cNvCxnSpPr>
            <a:cxnSpLocks/>
            <a:stCxn id="119" idx="3"/>
            <a:endCxn id="91" idx="1"/>
          </p:cNvCxnSpPr>
          <p:nvPr/>
        </p:nvCxnSpPr>
        <p:spPr>
          <a:xfrm>
            <a:off x="1531665" y="2522426"/>
            <a:ext cx="596252" cy="9421"/>
          </a:xfrm>
          <a:prstGeom prst="line">
            <a:avLst/>
          </a:prstGeom>
          <a:noFill/>
          <a:ln w="12700" cap="flat" cmpd="sng" algn="ctr">
            <a:solidFill>
              <a:srgbClr val="666666"/>
            </a:solidFill>
            <a:prstDash val="dash"/>
            <a:headEnd type="none" w="med" len="med"/>
            <a:tailEnd type="none" w="med" len="med"/>
          </a:ln>
          <a:effectLst/>
        </p:spPr>
      </p:cxnSp>
      <p:sp>
        <p:nvSpPr>
          <p:cNvPr id="117" name="TextBox 116">
            <a:extLst>
              <a:ext uri="{FF2B5EF4-FFF2-40B4-BE49-F238E27FC236}">
                <a16:creationId xmlns:a16="http://schemas.microsoft.com/office/drawing/2014/main" id="{DEB36DB6-CDC6-E54F-B22E-472798BA8FAA}"/>
              </a:ext>
            </a:extLst>
          </p:cNvPr>
          <p:cNvSpPr txBox="1"/>
          <p:nvPr/>
        </p:nvSpPr>
        <p:spPr>
          <a:xfrm>
            <a:off x="4337718" y="3538044"/>
            <a:ext cx="1751146" cy="197934"/>
          </a:xfrm>
          <a:prstGeom prst="rect">
            <a:avLst/>
          </a:prstGeom>
          <a:solidFill>
            <a:schemeClr val="bg1"/>
          </a:solidFill>
          <a:ln w="12700">
            <a:solidFill>
              <a:schemeClr val="tx1"/>
            </a:solidFill>
          </a:ln>
        </p:spPr>
        <p:txBody>
          <a:bodyPr wrap="square" lIns="72000" tIns="18000" rIns="72000" bIns="18000" rtlCol="0" anchor="ctr">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cached resources</a:t>
            </a:r>
          </a:p>
        </p:txBody>
      </p:sp>
      <p:sp>
        <p:nvSpPr>
          <p:cNvPr id="118" name="TextBox 117">
            <a:extLst>
              <a:ext uri="{FF2B5EF4-FFF2-40B4-BE49-F238E27FC236}">
                <a16:creationId xmlns:a16="http://schemas.microsoft.com/office/drawing/2014/main" id="{7B22FD81-5302-A54F-8889-9DBEA1E71D0D}"/>
              </a:ext>
            </a:extLst>
          </p:cNvPr>
          <p:cNvSpPr txBox="1"/>
          <p:nvPr/>
        </p:nvSpPr>
        <p:spPr>
          <a:xfrm>
            <a:off x="8435284" y="3532971"/>
            <a:ext cx="1749210" cy="197934"/>
          </a:xfrm>
          <a:prstGeom prst="rect">
            <a:avLst/>
          </a:prstGeom>
          <a:solidFill>
            <a:schemeClr val="bg1"/>
          </a:solidFill>
          <a:ln w="12700">
            <a:solidFill>
              <a:schemeClr val="tx1"/>
            </a:solidFill>
          </a:ln>
        </p:spPr>
        <p:txBody>
          <a:bodyPr wrap="square" lIns="72000" tIns="18000" rIns="72000" bIns="18000" rtlCol="0" anchor="ctr">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cached resources</a:t>
            </a:r>
          </a:p>
        </p:txBody>
      </p:sp>
      <p:pic>
        <p:nvPicPr>
          <p:cNvPr id="119" name="Graphic 118" descr="Single gear">
            <a:extLst>
              <a:ext uri="{FF2B5EF4-FFF2-40B4-BE49-F238E27FC236}">
                <a16:creationId xmlns:a16="http://schemas.microsoft.com/office/drawing/2014/main" id="{FCC26591-E0F4-7743-9E77-5F8F164611A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7535" y="2235361"/>
            <a:ext cx="574130" cy="574130"/>
          </a:xfrm>
          <a:prstGeom prst="rect">
            <a:avLst/>
          </a:prstGeom>
        </p:spPr>
      </p:pic>
      <p:pic>
        <p:nvPicPr>
          <p:cNvPr id="120" name="Graphic 119" descr="Gears">
            <a:extLst>
              <a:ext uri="{FF2B5EF4-FFF2-40B4-BE49-F238E27FC236}">
                <a16:creationId xmlns:a16="http://schemas.microsoft.com/office/drawing/2014/main" id="{C43B7305-7A5C-A740-9B48-3D8B2B2E363A}"/>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411872">
            <a:off x="711294" y="2020425"/>
            <a:ext cx="574129" cy="574129"/>
          </a:xfrm>
          <a:prstGeom prst="rect">
            <a:avLst/>
          </a:prstGeom>
        </p:spPr>
      </p:pic>
      <p:cxnSp>
        <p:nvCxnSpPr>
          <p:cNvPr id="121" name="Straight Arrow Connector 8">
            <a:extLst>
              <a:ext uri="{FF2B5EF4-FFF2-40B4-BE49-F238E27FC236}">
                <a16:creationId xmlns:a16="http://schemas.microsoft.com/office/drawing/2014/main" id="{7006AF65-403A-AB4D-A1CE-B23AC519F346}"/>
              </a:ext>
            </a:extLst>
          </p:cNvPr>
          <p:cNvCxnSpPr>
            <a:cxnSpLocks/>
            <a:stCxn id="56" idx="2"/>
            <a:endCxn id="124" idx="0"/>
          </p:cNvCxnSpPr>
          <p:nvPr/>
        </p:nvCxnSpPr>
        <p:spPr>
          <a:xfrm flipH="1">
            <a:off x="7259729" y="2578795"/>
            <a:ext cx="2736" cy="959249"/>
          </a:xfrm>
          <a:prstGeom prst="straightConnector1">
            <a:avLst/>
          </a:prstGeom>
          <a:noFill/>
          <a:ln w="12700" cap="flat" cmpd="sng" algn="ctr">
            <a:solidFill>
              <a:srgbClr val="F0AB00"/>
            </a:solidFill>
            <a:prstDash val="solid"/>
            <a:headEnd type="none" w="med" len="lg"/>
            <a:tailEnd type="triangle" w="lg" len="lg"/>
          </a:ln>
          <a:effectLst/>
        </p:spPr>
      </p:cxnSp>
      <p:cxnSp>
        <p:nvCxnSpPr>
          <p:cNvPr id="122" name="Straight Arrow Connector 67">
            <a:extLst>
              <a:ext uri="{FF2B5EF4-FFF2-40B4-BE49-F238E27FC236}">
                <a16:creationId xmlns:a16="http://schemas.microsoft.com/office/drawing/2014/main" id="{E44E12B0-D0A8-CE4B-ACED-E3314D4CBD10}"/>
              </a:ext>
            </a:extLst>
          </p:cNvPr>
          <p:cNvCxnSpPr>
            <a:cxnSpLocks/>
            <a:stCxn id="136" idx="2"/>
            <a:endCxn id="123" idx="0"/>
          </p:cNvCxnSpPr>
          <p:nvPr/>
        </p:nvCxnSpPr>
        <p:spPr>
          <a:xfrm>
            <a:off x="3171357" y="2578795"/>
            <a:ext cx="0" cy="959249"/>
          </a:xfrm>
          <a:prstGeom prst="straightConnector1">
            <a:avLst/>
          </a:prstGeom>
          <a:noFill/>
          <a:ln w="12700" cap="flat" cmpd="sng" algn="ctr">
            <a:solidFill>
              <a:srgbClr val="F0AB00"/>
            </a:solidFill>
            <a:prstDash val="solid"/>
            <a:headEnd type="none" w="med" len="lg"/>
            <a:tailEnd type="triangle" w="lg" len="lg"/>
          </a:ln>
          <a:effectLst/>
        </p:spPr>
      </p:cxnSp>
      <p:sp>
        <p:nvSpPr>
          <p:cNvPr id="123" name="TextBox 122">
            <a:extLst>
              <a:ext uri="{FF2B5EF4-FFF2-40B4-BE49-F238E27FC236}">
                <a16:creationId xmlns:a16="http://schemas.microsoft.com/office/drawing/2014/main" id="{A8E5A3A9-D176-E847-89A3-A02A0E156FAE}"/>
              </a:ext>
            </a:extLst>
          </p:cNvPr>
          <p:cNvSpPr txBox="1"/>
          <p:nvPr/>
        </p:nvSpPr>
        <p:spPr>
          <a:xfrm>
            <a:off x="2296752" y="3538044"/>
            <a:ext cx="1749209" cy="197934"/>
          </a:xfrm>
          <a:prstGeom prst="rect">
            <a:avLst/>
          </a:prstGeom>
          <a:solidFill>
            <a:schemeClr val="bg1"/>
          </a:solidFill>
          <a:ln w="12700">
            <a:solidFill>
              <a:schemeClr val="tx1"/>
            </a:solidFill>
          </a:ln>
        </p:spPr>
        <p:txBody>
          <a:bodyPr wrap="square" lIns="72000" tIns="18000" rIns="72000" bIns="18000" rtlCol="0" anchor="ctr">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cached resources</a:t>
            </a:r>
          </a:p>
        </p:txBody>
      </p:sp>
      <p:sp>
        <p:nvSpPr>
          <p:cNvPr id="124" name="TextBox 123">
            <a:extLst>
              <a:ext uri="{FF2B5EF4-FFF2-40B4-BE49-F238E27FC236}">
                <a16:creationId xmlns:a16="http://schemas.microsoft.com/office/drawing/2014/main" id="{BDC9FCE3-8036-C743-B4B7-663FE411566A}"/>
              </a:ext>
            </a:extLst>
          </p:cNvPr>
          <p:cNvSpPr txBox="1"/>
          <p:nvPr/>
        </p:nvSpPr>
        <p:spPr>
          <a:xfrm>
            <a:off x="6379579" y="3538044"/>
            <a:ext cx="1760299" cy="197934"/>
          </a:xfrm>
          <a:prstGeom prst="rect">
            <a:avLst/>
          </a:prstGeom>
          <a:solidFill>
            <a:schemeClr val="bg1"/>
          </a:solidFill>
          <a:ln w="12700">
            <a:solidFill>
              <a:schemeClr val="tx1"/>
            </a:solidFill>
          </a:ln>
        </p:spPr>
        <p:txBody>
          <a:bodyPr wrap="square" lIns="72000" tIns="18000" rIns="72000" bIns="18000" rtlCol="0" anchor="ctr">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cached resources</a:t>
            </a:r>
          </a:p>
        </p:txBody>
      </p:sp>
      <p:sp>
        <p:nvSpPr>
          <p:cNvPr id="125" name="TextBox 124">
            <a:extLst>
              <a:ext uri="{FF2B5EF4-FFF2-40B4-BE49-F238E27FC236}">
                <a16:creationId xmlns:a16="http://schemas.microsoft.com/office/drawing/2014/main" id="{D3BB4C62-C9C5-884D-B0C4-09D4772C1E46}"/>
              </a:ext>
            </a:extLst>
          </p:cNvPr>
          <p:cNvSpPr txBox="1"/>
          <p:nvPr/>
        </p:nvSpPr>
        <p:spPr>
          <a:xfrm>
            <a:off x="7608504" y="6206466"/>
            <a:ext cx="1454793" cy="197934"/>
          </a:xfrm>
          <a:prstGeom prst="rect">
            <a:avLst/>
          </a:prstGeom>
          <a:solidFill>
            <a:schemeClr val="bg1"/>
          </a:solidFill>
          <a:ln w="12700">
            <a:solidFill>
              <a:schemeClr val="tx1"/>
            </a:solidFill>
          </a:ln>
        </p:spPr>
        <p:txBody>
          <a:bodyPr wrap="square" lIns="72000" tIns="18000" rIns="72000" bIns="18000" rtlCol="0" anchor="ctr">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cached resources </a:t>
            </a:r>
          </a:p>
        </p:txBody>
      </p:sp>
      <p:cxnSp>
        <p:nvCxnSpPr>
          <p:cNvPr id="126" name="Straight Arrow Connector 8">
            <a:extLst>
              <a:ext uri="{FF2B5EF4-FFF2-40B4-BE49-F238E27FC236}">
                <a16:creationId xmlns:a16="http://schemas.microsoft.com/office/drawing/2014/main" id="{4F2CFAB8-9EAC-3540-B71B-22C21A21470C}"/>
              </a:ext>
            </a:extLst>
          </p:cNvPr>
          <p:cNvCxnSpPr>
            <a:cxnSpLocks/>
            <a:stCxn id="125" idx="1"/>
            <a:endCxn id="100" idx="2"/>
          </p:cNvCxnSpPr>
          <p:nvPr/>
        </p:nvCxnSpPr>
        <p:spPr>
          <a:xfrm rot="10800000">
            <a:off x="7257908" y="5801963"/>
            <a:ext cx="350596" cy="503471"/>
          </a:xfrm>
          <a:prstGeom prst="bentConnector2">
            <a:avLst/>
          </a:prstGeom>
          <a:noFill/>
          <a:ln w="12700" cap="flat" cmpd="sng" algn="ctr">
            <a:solidFill>
              <a:srgbClr val="F0AB00"/>
            </a:solidFill>
            <a:prstDash val="solid"/>
            <a:headEnd type="none" w="med" len="lg"/>
            <a:tailEnd type="triangle" w="lg" len="lg"/>
          </a:ln>
          <a:effectLst/>
        </p:spPr>
      </p:cxnSp>
      <p:cxnSp>
        <p:nvCxnSpPr>
          <p:cNvPr id="133" name="Straight Arrow Connector 132">
            <a:extLst>
              <a:ext uri="{FF2B5EF4-FFF2-40B4-BE49-F238E27FC236}">
                <a16:creationId xmlns:a16="http://schemas.microsoft.com/office/drawing/2014/main" id="{3E61C88C-9FCB-AF4F-941A-A45857E3B9C6}"/>
              </a:ext>
            </a:extLst>
          </p:cNvPr>
          <p:cNvCxnSpPr>
            <a:cxnSpLocks/>
            <a:stCxn id="118" idx="2"/>
            <a:endCxn id="101" idx="0"/>
          </p:cNvCxnSpPr>
          <p:nvPr/>
        </p:nvCxnSpPr>
        <p:spPr>
          <a:xfrm>
            <a:off x="9309889" y="3730905"/>
            <a:ext cx="671" cy="1340435"/>
          </a:xfrm>
          <a:prstGeom prst="straightConnector1">
            <a:avLst/>
          </a:prstGeom>
          <a:noFill/>
          <a:ln w="12700" cap="flat" cmpd="sng" algn="ctr">
            <a:solidFill>
              <a:srgbClr val="F0AB00"/>
            </a:solidFill>
            <a:prstDash val="solid"/>
            <a:headEnd type="none" w="med" len="lg"/>
            <a:tailEnd type="triangle" w="lg" len="lg"/>
          </a:ln>
          <a:effectLst/>
        </p:spPr>
      </p:cxnSp>
      <p:sp>
        <p:nvSpPr>
          <p:cNvPr id="136" name="TextBox 135">
            <a:extLst>
              <a:ext uri="{FF2B5EF4-FFF2-40B4-BE49-F238E27FC236}">
                <a16:creationId xmlns:a16="http://schemas.microsoft.com/office/drawing/2014/main" id="{C4ADA581-4FBF-DF49-BED9-864F05F5502D}"/>
              </a:ext>
            </a:extLst>
          </p:cNvPr>
          <p:cNvSpPr txBox="1"/>
          <p:nvPr/>
        </p:nvSpPr>
        <p:spPr>
          <a:xfrm>
            <a:off x="2296752" y="2380861"/>
            <a:ext cx="1749209" cy="197934"/>
          </a:xfrm>
          <a:prstGeom prst="rect">
            <a:avLst/>
          </a:prstGeom>
          <a:solidFill>
            <a:schemeClr val="bg1"/>
          </a:solidFill>
          <a:ln w="12700">
            <a:solidFill>
              <a:schemeClr val="tx1"/>
            </a:solidFill>
          </a:ln>
        </p:spPr>
        <p:txBody>
          <a:bodyPr wrap="square" lIns="72000" tIns="18000" rIns="72000" bIns="18000" rtlCol="0" anchor="ctr">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cached resources</a:t>
            </a:r>
          </a:p>
        </p:txBody>
      </p:sp>
      <p:cxnSp>
        <p:nvCxnSpPr>
          <p:cNvPr id="137" name="Straight Arrow Connector 67">
            <a:extLst>
              <a:ext uri="{FF2B5EF4-FFF2-40B4-BE49-F238E27FC236}">
                <a16:creationId xmlns:a16="http://schemas.microsoft.com/office/drawing/2014/main" id="{F5BA138C-9BDC-2142-8558-243E984C8FBB}"/>
              </a:ext>
            </a:extLst>
          </p:cNvPr>
          <p:cNvCxnSpPr>
            <a:cxnSpLocks/>
            <a:stCxn id="123" idx="2"/>
            <a:endCxn id="96" idx="0"/>
          </p:cNvCxnSpPr>
          <p:nvPr/>
        </p:nvCxnSpPr>
        <p:spPr>
          <a:xfrm flipH="1">
            <a:off x="3171356" y="3735978"/>
            <a:ext cx="1" cy="1335362"/>
          </a:xfrm>
          <a:prstGeom prst="straightConnector1">
            <a:avLst/>
          </a:prstGeom>
          <a:noFill/>
          <a:ln w="12700" cap="flat" cmpd="sng" algn="ctr">
            <a:solidFill>
              <a:srgbClr val="F0AB00"/>
            </a:solidFill>
            <a:prstDash val="solid"/>
            <a:headEnd type="none" w="med" len="lg"/>
            <a:tailEnd type="triangle" w="lg" len="lg"/>
          </a:ln>
          <a:effectLst/>
        </p:spPr>
      </p:cxnSp>
      <p:cxnSp>
        <p:nvCxnSpPr>
          <p:cNvPr id="139" name="Straight Arrow Connector 67">
            <a:extLst>
              <a:ext uri="{FF2B5EF4-FFF2-40B4-BE49-F238E27FC236}">
                <a16:creationId xmlns:a16="http://schemas.microsoft.com/office/drawing/2014/main" id="{9E96DD3C-7019-C44B-B9CD-E368F9A739F9}"/>
              </a:ext>
            </a:extLst>
          </p:cNvPr>
          <p:cNvCxnSpPr>
            <a:cxnSpLocks/>
            <a:stCxn id="111" idx="2"/>
            <a:endCxn id="117" idx="0"/>
          </p:cNvCxnSpPr>
          <p:nvPr/>
        </p:nvCxnSpPr>
        <p:spPr>
          <a:xfrm>
            <a:off x="5211357" y="2578795"/>
            <a:ext cx="1934" cy="959249"/>
          </a:xfrm>
          <a:prstGeom prst="straightConnector1">
            <a:avLst/>
          </a:prstGeom>
          <a:noFill/>
          <a:ln w="12700" cap="flat" cmpd="sng" algn="ctr">
            <a:solidFill>
              <a:srgbClr val="F0AB00"/>
            </a:solidFill>
            <a:prstDash val="solid"/>
            <a:headEnd type="none" w="med" len="lg"/>
            <a:tailEnd type="triangle" w="lg" len="lg"/>
          </a:ln>
          <a:effectLst/>
        </p:spPr>
      </p:cxnSp>
      <p:cxnSp>
        <p:nvCxnSpPr>
          <p:cNvPr id="140" name="Straight Arrow Connector 67">
            <a:extLst>
              <a:ext uri="{FF2B5EF4-FFF2-40B4-BE49-F238E27FC236}">
                <a16:creationId xmlns:a16="http://schemas.microsoft.com/office/drawing/2014/main" id="{2DD97029-5407-6B47-A3E4-DC3B81AA3170}"/>
              </a:ext>
            </a:extLst>
          </p:cNvPr>
          <p:cNvCxnSpPr>
            <a:cxnSpLocks/>
            <a:stCxn id="117" idx="2"/>
            <a:endCxn id="98" idx="0"/>
          </p:cNvCxnSpPr>
          <p:nvPr/>
        </p:nvCxnSpPr>
        <p:spPr>
          <a:xfrm flipH="1">
            <a:off x="5208677" y="3735978"/>
            <a:ext cx="4614" cy="1335362"/>
          </a:xfrm>
          <a:prstGeom prst="straightConnector1">
            <a:avLst/>
          </a:prstGeom>
          <a:noFill/>
          <a:ln w="12700" cap="flat" cmpd="sng" algn="ctr">
            <a:solidFill>
              <a:srgbClr val="F0AB00"/>
            </a:solidFill>
            <a:prstDash val="solid"/>
            <a:headEnd type="none" w="med" len="lg"/>
            <a:tailEnd type="triangle" w="lg" len="lg"/>
          </a:ln>
          <a:effectLst/>
        </p:spPr>
      </p:cxnSp>
      <p:cxnSp>
        <p:nvCxnSpPr>
          <p:cNvPr id="142" name="Straight Arrow Connector 8">
            <a:extLst>
              <a:ext uri="{FF2B5EF4-FFF2-40B4-BE49-F238E27FC236}">
                <a16:creationId xmlns:a16="http://schemas.microsoft.com/office/drawing/2014/main" id="{C38B7F41-AC15-E146-9A68-FD9A2DD361B6}"/>
              </a:ext>
            </a:extLst>
          </p:cNvPr>
          <p:cNvCxnSpPr>
            <a:cxnSpLocks/>
            <a:stCxn id="124" idx="2"/>
            <a:endCxn id="100" idx="0"/>
          </p:cNvCxnSpPr>
          <p:nvPr/>
        </p:nvCxnSpPr>
        <p:spPr>
          <a:xfrm flipH="1">
            <a:off x="7257908" y="3735978"/>
            <a:ext cx="1821" cy="1335362"/>
          </a:xfrm>
          <a:prstGeom prst="straightConnector1">
            <a:avLst/>
          </a:prstGeom>
          <a:noFill/>
          <a:ln w="12700" cap="flat" cmpd="sng" algn="ctr">
            <a:solidFill>
              <a:srgbClr val="F0AB00"/>
            </a:solidFill>
            <a:prstDash val="solid"/>
            <a:headEnd type="none" w="med" len="lg"/>
            <a:tailEnd type="triangle" w="lg" len="lg"/>
          </a:ln>
          <a:effectLst/>
        </p:spPr>
      </p:cxnSp>
      <p:cxnSp>
        <p:nvCxnSpPr>
          <p:cNvPr id="146" name="Straight Arrow Connector 145">
            <a:extLst>
              <a:ext uri="{FF2B5EF4-FFF2-40B4-BE49-F238E27FC236}">
                <a16:creationId xmlns:a16="http://schemas.microsoft.com/office/drawing/2014/main" id="{AD66CC88-0A5A-8F47-A6A4-8E99259B002A}"/>
              </a:ext>
            </a:extLst>
          </p:cNvPr>
          <p:cNvCxnSpPr>
            <a:cxnSpLocks/>
          </p:cNvCxnSpPr>
          <p:nvPr/>
        </p:nvCxnSpPr>
        <p:spPr>
          <a:xfrm>
            <a:off x="7525834" y="1315482"/>
            <a:ext cx="1788294" cy="1587119"/>
          </a:xfrm>
          <a:prstGeom prst="straightConnector1">
            <a:avLst/>
          </a:prstGeom>
          <a:noFill/>
          <a:ln w="12700" cap="flat" cmpd="sng" algn="ctr">
            <a:solidFill>
              <a:srgbClr val="F0AB00"/>
            </a:solidFill>
            <a:prstDash val="dash"/>
            <a:headEnd type="none" w="med" len="lg"/>
            <a:tailEnd type="triangle" w="lg" len="lg"/>
          </a:ln>
          <a:effectLst/>
        </p:spPr>
      </p:cxnSp>
      <p:cxnSp>
        <p:nvCxnSpPr>
          <p:cNvPr id="147" name="Straight Arrow Connector 146">
            <a:extLst>
              <a:ext uri="{FF2B5EF4-FFF2-40B4-BE49-F238E27FC236}">
                <a16:creationId xmlns:a16="http://schemas.microsoft.com/office/drawing/2014/main" id="{AD6408D7-1148-B24A-A7A4-2D8651FE0FB9}"/>
              </a:ext>
            </a:extLst>
          </p:cNvPr>
          <p:cNvCxnSpPr>
            <a:cxnSpLocks/>
            <a:stCxn id="94" idx="3"/>
          </p:cNvCxnSpPr>
          <p:nvPr/>
        </p:nvCxnSpPr>
        <p:spPr>
          <a:xfrm>
            <a:off x="6091460" y="1316698"/>
            <a:ext cx="1434374" cy="0"/>
          </a:xfrm>
          <a:prstGeom prst="straightConnector1">
            <a:avLst/>
          </a:prstGeom>
          <a:noFill/>
          <a:ln w="12700" cap="flat" cmpd="sng" algn="ctr">
            <a:solidFill>
              <a:srgbClr val="F0AB00"/>
            </a:solidFill>
            <a:prstDash val="dash"/>
            <a:headEnd type="none" w="med" len="med"/>
            <a:tailEnd type="none" w="med" len="med"/>
          </a:ln>
          <a:effectLst/>
        </p:spPr>
      </p:cxnSp>
      <p:sp>
        <p:nvSpPr>
          <p:cNvPr id="173" name="TextBox 172">
            <a:extLst>
              <a:ext uri="{FF2B5EF4-FFF2-40B4-BE49-F238E27FC236}">
                <a16:creationId xmlns:a16="http://schemas.microsoft.com/office/drawing/2014/main" id="{866EEBA7-51A9-AA40-A25A-CE004AD94037}"/>
              </a:ext>
            </a:extLst>
          </p:cNvPr>
          <p:cNvSpPr txBox="1"/>
          <p:nvPr/>
        </p:nvSpPr>
        <p:spPr>
          <a:xfrm>
            <a:off x="2294656" y="4565935"/>
            <a:ext cx="7889834" cy="199245"/>
          </a:xfrm>
          <a:prstGeom prst="rect">
            <a:avLst/>
          </a:prstGeom>
          <a:solidFill>
            <a:schemeClr val="bg1"/>
          </a:solidFill>
          <a:ln w="12700">
            <a:solidFill>
              <a:schemeClr val="tx1"/>
            </a:solidFill>
          </a:ln>
        </p:spPr>
        <p:txBody>
          <a:bodyPr wrap="square" lIns="72000" tIns="18000" rIns="72000" bIns="18000" rtlCol="0" anchor="ctr">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dirty="0">
                <a:ln>
                  <a:noFill/>
                </a:ln>
                <a:effectLst/>
                <a:uLnTx/>
                <a:uFillTx/>
                <a:latin typeface="Arial"/>
                <a:ea typeface="Arial Unicode MS" pitchFamily="34" charset="-128"/>
                <a:cs typeface="Arial Unicode MS" pitchFamily="34" charset="-128"/>
              </a:rPr>
              <a:t>cache-control</a:t>
            </a:r>
          </a:p>
        </p:txBody>
      </p:sp>
      <p:sp>
        <p:nvSpPr>
          <p:cNvPr id="209" name="Title 208">
            <a:extLst>
              <a:ext uri="{FF2B5EF4-FFF2-40B4-BE49-F238E27FC236}">
                <a16:creationId xmlns:a16="http://schemas.microsoft.com/office/drawing/2014/main" id="{1A3F5431-14D9-244A-ADC8-807A855E9D4F}"/>
              </a:ext>
            </a:extLst>
          </p:cNvPr>
          <p:cNvSpPr>
            <a:spLocks noGrp="1"/>
          </p:cNvSpPr>
          <p:nvPr>
            <p:ph type="title"/>
          </p:nvPr>
        </p:nvSpPr>
        <p:spPr/>
        <p:txBody>
          <a:bodyPr/>
          <a:lstStyle/>
          <a:p>
            <a:r>
              <a:rPr lang="en-US" dirty="0"/>
              <a:t>Service Worker Caching</a:t>
            </a:r>
          </a:p>
        </p:txBody>
      </p:sp>
      <p:sp>
        <p:nvSpPr>
          <p:cNvPr id="52" name="TextBox 51">
            <a:extLst>
              <a:ext uri="{FF2B5EF4-FFF2-40B4-BE49-F238E27FC236}">
                <a16:creationId xmlns:a16="http://schemas.microsoft.com/office/drawing/2014/main" id="{5DD8DC87-C1F1-2540-A214-D0BF3D5EBF15}"/>
              </a:ext>
            </a:extLst>
          </p:cNvPr>
          <p:cNvSpPr txBox="1"/>
          <p:nvPr/>
        </p:nvSpPr>
        <p:spPr>
          <a:xfrm>
            <a:off x="4333708" y="2566715"/>
            <a:ext cx="1756830" cy="197934"/>
          </a:xfrm>
          <a:prstGeom prst="rect">
            <a:avLst/>
          </a:prstGeom>
          <a:solidFill>
            <a:schemeClr val="tx1"/>
          </a:solidFill>
          <a:ln w="12700">
            <a:solidFill>
              <a:schemeClr val="tx1"/>
            </a:solidFill>
          </a:ln>
        </p:spPr>
        <p:txBody>
          <a:bodyPr wrap="square" lIns="72000" tIns="18000" rIns="72000" bIns="18000" rtlCol="0" anchor="ctr">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Offline static application</a:t>
            </a:r>
          </a:p>
        </p:txBody>
      </p:sp>
      <p:sp>
        <p:nvSpPr>
          <p:cNvPr id="53" name="TextBox 52">
            <a:extLst>
              <a:ext uri="{FF2B5EF4-FFF2-40B4-BE49-F238E27FC236}">
                <a16:creationId xmlns:a16="http://schemas.microsoft.com/office/drawing/2014/main" id="{E1203354-3BF5-1D4A-8A29-F03EE3F5BD81}"/>
              </a:ext>
            </a:extLst>
          </p:cNvPr>
          <p:cNvSpPr txBox="1"/>
          <p:nvPr/>
        </p:nvSpPr>
        <p:spPr>
          <a:xfrm>
            <a:off x="6383284" y="2566715"/>
            <a:ext cx="1756594" cy="197934"/>
          </a:xfrm>
          <a:prstGeom prst="rect">
            <a:avLst/>
          </a:prstGeom>
          <a:solidFill>
            <a:schemeClr val="tx1"/>
          </a:solidFill>
          <a:ln w="12700">
            <a:solidFill>
              <a:schemeClr val="tx1"/>
            </a:solidFill>
          </a:ln>
        </p:spPr>
        <p:txBody>
          <a:bodyPr wrap="square" lIns="72000" tIns="18000" rIns="72000" bIns="18000" rtlCol="0" anchor="ctr">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Offline dynamic content</a:t>
            </a:r>
          </a:p>
        </p:txBody>
      </p:sp>
      <p:sp>
        <p:nvSpPr>
          <p:cNvPr id="56" name="TextBox 55">
            <a:extLst>
              <a:ext uri="{FF2B5EF4-FFF2-40B4-BE49-F238E27FC236}">
                <a16:creationId xmlns:a16="http://schemas.microsoft.com/office/drawing/2014/main" id="{5F422639-B85B-324E-91FE-83633B6F68AF}"/>
              </a:ext>
            </a:extLst>
          </p:cNvPr>
          <p:cNvSpPr txBox="1"/>
          <p:nvPr/>
        </p:nvSpPr>
        <p:spPr>
          <a:xfrm>
            <a:off x="6383283" y="2380861"/>
            <a:ext cx="1758363" cy="197934"/>
          </a:xfrm>
          <a:prstGeom prst="rect">
            <a:avLst/>
          </a:prstGeom>
          <a:solidFill>
            <a:schemeClr val="bg1"/>
          </a:solidFill>
          <a:ln w="12700">
            <a:solidFill>
              <a:schemeClr val="tx1"/>
            </a:solidFill>
          </a:ln>
        </p:spPr>
        <p:txBody>
          <a:bodyPr wrap="square" lIns="72000" tIns="18000" rIns="72000" bIns="18000" rtlCol="0" anchor="ctr">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cached resources</a:t>
            </a:r>
          </a:p>
        </p:txBody>
      </p:sp>
      <p:sp>
        <p:nvSpPr>
          <p:cNvPr id="59" name="TextBox 58">
            <a:extLst>
              <a:ext uri="{FF2B5EF4-FFF2-40B4-BE49-F238E27FC236}">
                <a16:creationId xmlns:a16="http://schemas.microsoft.com/office/drawing/2014/main" id="{347F9390-9810-444D-AF46-46B62641010D}"/>
              </a:ext>
            </a:extLst>
          </p:cNvPr>
          <p:cNvSpPr txBox="1"/>
          <p:nvPr/>
        </p:nvSpPr>
        <p:spPr>
          <a:xfrm>
            <a:off x="2290776" y="2566715"/>
            <a:ext cx="1756830" cy="197934"/>
          </a:xfrm>
          <a:prstGeom prst="rect">
            <a:avLst/>
          </a:prstGeom>
          <a:solidFill>
            <a:schemeClr val="tx1"/>
          </a:solidFill>
          <a:ln w="12700">
            <a:solidFill>
              <a:schemeClr val="tx1"/>
            </a:solidFill>
          </a:ln>
        </p:spPr>
        <p:txBody>
          <a:bodyPr wrap="square" lIns="72000" tIns="18000" rIns="72000" bIns="18000" rtlCol="0" anchor="ctr">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Offline static content</a:t>
            </a:r>
          </a:p>
        </p:txBody>
      </p:sp>
    </p:spTree>
    <p:extLst>
      <p:ext uri="{BB962C8B-B14F-4D97-AF65-F5344CB8AC3E}">
        <p14:creationId xmlns:p14="http://schemas.microsoft.com/office/powerpoint/2010/main" val="2826734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F9994F-0CB4-EF48-9386-6DAEE7411DC7}"/>
              </a:ext>
            </a:extLst>
          </p:cNvPr>
          <p:cNvSpPr>
            <a:spLocks noGrp="1"/>
          </p:cNvSpPr>
          <p:nvPr>
            <p:ph type="body" sz="quarter" idx="10"/>
          </p:nvPr>
        </p:nvSpPr>
        <p:spPr/>
        <p:txBody>
          <a:bodyPr/>
          <a:lstStyle/>
          <a:p>
            <a:pPr marL="342900" indent="-342900">
              <a:buFont typeface="Wingdings" pitchFamily="2" charset="2"/>
              <a:buChar char="§"/>
            </a:pPr>
            <a:r>
              <a:rPr lang="en-US" dirty="0"/>
              <a:t>Site Context</a:t>
            </a:r>
            <a:br>
              <a:rPr lang="en-US" dirty="0"/>
            </a:br>
            <a:r>
              <a:rPr lang="en-US" dirty="0">
                <a:hlinkClick r:id="rId2"/>
              </a:rPr>
              <a:t>http://localhost:4200/electronics-spa/en/USD/</a:t>
            </a:r>
            <a:endParaRPr lang="en-US" dirty="0"/>
          </a:p>
          <a:p>
            <a:pPr marL="342900" indent="-342900">
              <a:buFont typeface="Wingdings" pitchFamily="2" charset="2"/>
              <a:buChar char="§"/>
            </a:pPr>
            <a:r>
              <a:rPr lang="en-US" dirty="0"/>
              <a:t>Content driven URLs</a:t>
            </a:r>
            <a:br>
              <a:rPr lang="en-US" dirty="0"/>
            </a:br>
            <a:r>
              <a:rPr lang="en-US" dirty="0">
                <a:hlinkClick r:id="rId3"/>
              </a:rPr>
              <a:t>http://localhost:4200/electronics-spa/en/USD/login</a:t>
            </a:r>
            <a:endParaRPr lang="en-US" dirty="0"/>
          </a:p>
          <a:p>
            <a:pPr marL="342900" indent="-342900">
              <a:buFont typeface="Wingdings" pitchFamily="2" charset="2"/>
              <a:buChar char="§"/>
            </a:pPr>
            <a:r>
              <a:rPr lang="en-US" dirty="0"/>
              <a:t>“Pretty” URLs</a:t>
            </a:r>
            <a:br>
              <a:rPr lang="en-US" dirty="0">
                <a:hlinkClick r:id="rId4"/>
              </a:rPr>
            </a:br>
            <a:r>
              <a:rPr lang="en-US" dirty="0">
                <a:hlinkClick r:id="rId4"/>
              </a:rPr>
              <a:t>http://localhost:4200/electronics-spa/en/USD/Open-Catalogue/Cameras/Film-Cameras/c/574</a:t>
            </a:r>
            <a:br>
              <a:rPr lang="en-US" dirty="0"/>
            </a:br>
            <a:br>
              <a:rPr lang="en-US" dirty="0"/>
            </a:br>
            <a:r>
              <a:rPr lang="en-US" dirty="0">
                <a:hlinkClick r:id="rId5"/>
              </a:rPr>
              <a:t>http://localhost:4200/electronics-spa/en/USD/product/TDK/Blank%20Video%20Tapes/2278102/</a:t>
            </a:r>
            <a:r>
              <a:rPr lang="en-US" dirty="0">
                <a:hlinkClick r:id="rId6"/>
              </a:rPr>
              <a:t>miniDV%20Head%20Cleaner</a:t>
            </a:r>
            <a:endParaRPr lang="en-US" dirty="0"/>
          </a:p>
        </p:txBody>
      </p:sp>
      <p:sp>
        <p:nvSpPr>
          <p:cNvPr id="4" name="Title 3">
            <a:extLst>
              <a:ext uri="{FF2B5EF4-FFF2-40B4-BE49-F238E27FC236}">
                <a16:creationId xmlns:a16="http://schemas.microsoft.com/office/drawing/2014/main" id="{06F6EA60-21A1-3D42-A081-7A8A2642B316}"/>
              </a:ext>
            </a:extLst>
          </p:cNvPr>
          <p:cNvSpPr>
            <a:spLocks noGrp="1"/>
          </p:cNvSpPr>
          <p:nvPr>
            <p:ph type="title"/>
          </p:nvPr>
        </p:nvSpPr>
        <p:spPr/>
        <p:txBody>
          <a:bodyPr/>
          <a:lstStyle/>
          <a:p>
            <a:r>
              <a:rPr lang="en-US" dirty="0"/>
              <a:t>Stateful URLs</a:t>
            </a:r>
          </a:p>
        </p:txBody>
      </p:sp>
    </p:spTree>
    <p:extLst>
      <p:ext uri="{BB962C8B-B14F-4D97-AF65-F5344CB8AC3E}">
        <p14:creationId xmlns:p14="http://schemas.microsoft.com/office/powerpoint/2010/main" val="4282812505"/>
      </p:ext>
    </p:extLst>
  </p:cSld>
  <p:clrMapOvr>
    <a:masterClrMapping/>
  </p:clrMapOvr>
</p:sld>
</file>

<file path=ppt/theme/theme1.xml><?xml version="1.0" encoding="utf-8"?>
<a:theme xmlns:a="http://schemas.openxmlformats.org/drawingml/2006/main" name="SAP CustomerExperience 2019 16x9 black and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E5AF86BF-1C71-469A-8462-B79670B57886}" vid="{503B112A-C528-4385-9ABD-7D6BD1EA3274}"/>
    </a:ext>
  </a:extLst>
</a:theme>
</file>

<file path=ppt/theme/theme2.xml><?xml version="1.0" encoding="utf-8"?>
<a:theme xmlns:a="http://schemas.openxmlformats.org/drawingml/2006/main" name="SAP CustomerExperience 2019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E5AF86BF-1C71-469A-8462-B79670B57886}" vid="{6CB723C9-9744-49FB-93D7-DF32EFC5B43B}"/>
    </a:ext>
  </a:extLst>
</a:theme>
</file>

<file path=ppt/theme/theme3.xml><?xml version="1.0" encoding="utf-8"?>
<a:theme xmlns:a="http://schemas.openxmlformats.org/drawingml/2006/main" name="SAP CustomerExperience 2019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CED28BA-37E0-4799-A661-B7497814D561}" vid="{58991990-A70D-4B18-899B-54E4F76C2BEF}"/>
    </a:ext>
  </a:extLst>
</a:theme>
</file>

<file path=ppt/theme/theme4.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 CustomerExperience 2019 16x9 black and white</Template>
  <TotalTime>44687</TotalTime>
  <Words>437</Words>
  <Application>Microsoft Macintosh PowerPoint</Application>
  <PresentationFormat>Custom</PresentationFormat>
  <Paragraphs>137</Paragraphs>
  <Slides>17</Slides>
  <Notes>0</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17</vt:i4>
      </vt:variant>
    </vt:vector>
  </HeadingPairs>
  <TitlesOfParts>
    <vt:vector size="26" baseType="lpstr">
      <vt:lpstr>Arial</vt:lpstr>
      <vt:lpstr>Courier New</vt:lpstr>
      <vt:lpstr>Menlo</vt:lpstr>
      <vt:lpstr>Symbol</vt:lpstr>
      <vt:lpstr>Wingdings</vt:lpstr>
      <vt:lpstr>Wingdings</vt:lpstr>
      <vt:lpstr>SAP CustomerExperience 2019 16x9 black and white</vt:lpstr>
      <vt:lpstr>SAP CustomerExperience 2019 16x9 blue</vt:lpstr>
      <vt:lpstr>SAP CustomerExperience 2019 16x9 black</vt:lpstr>
      <vt:lpstr>Spartacus Enablement SEO </vt:lpstr>
      <vt:lpstr>SEO</vt:lpstr>
      <vt:lpstr>Resources</vt:lpstr>
      <vt:lpstr>Business Requirements</vt:lpstr>
      <vt:lpstr>Server Side Rendering (SSR) </vt:lpstr>
      <vt:lpstr>Client Side Rendering </vt:lpstr>
      <vt:lpstr>Server Side Rendering (SSR)</vt:lpstr>
      <vt:lpstr>Service Worker Caching</vt:lpstr>
      <vt:lpstr>Stateful URLs</vt:lpstr>
      <vt:lpstr>Configurable URLs</vt:lpstr>
      <vt:lpstr>Meta Tags</vt:lpstr>
      <vt:lpstr>Page Meta Data</vt:lpstr>
      <vt:lpstr>Page Meta Data</vt:lpstr>
      <vt:lpstr>Page Meta Data</vt:lpstr>
      <vt:lpstr>Page Meta Resolvers</vt:lpstr>
      <vt:lpstr>Learn by doing</vt:lpstr>
      <vt:lpstr>Questions? Shoot!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subject/>
  <dc:creator>Marcotte, Bill</dc:creator>
  <cp:keywords>2019/16:9/black and white</cp:keywords>
  <dc:description/>
  <cp:lastModifiedBy>Ouwejan, Tobias</cp:lastModifiedBy>
  <cp:revision>469</cp:revision>
  <dcterms:created xsi:type="dcterms:W3CDTF">2019-01-20T15:11:46Z</dcterms:created>
  <dcterms:modified xsi:type="dcterms:W3CDTF">2019-07-14T03:15:32Z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bill.marcotte@sap.com</vt:lpwstr>
  </property>
  <property fmtid="{D5CDD505-2E9C-101B-9397-08002B2CF9AE}" pid="6" name="_AuthorEmailDisplayName">
    <vt:lpwstr>Marcotte, Bill</vt:lpwstr>
  </property>
  <property fmtid="{D5CDD505-2E9C-101B-9397-08002B2CF9AE}" pid="7" name="_PreviousAdHocReviewCycleID">
    <vt:i4>1357826825</vt:i4>
  </property>
</Properties>
</file>